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4" r:id="rId2"/>
  </p:sldMasterIdLst>
  <p:notesMasterIdLst>
    <p:notesMasterId r:id="rId105"/>
  </p:notesMasterIdLst>
  <p:sldIdLst>
    <p:sldId id="269" r:id="rId3"/>
    <p:sldId id="4988" r:id="rId4"/>
    <p:sldId id="4989" r:id="rId5"/>
    <p:sldId id="327" r:id="rId6"/>
    <p:sldId id="4955" r:id="rId7"/>
    <p:sldId id="4476" r:id="rId8"/>
    <p:sldId id="4477" r:id="rId9"/>
    <p:sldId id="4480" r:id="rId10"/>
    <p:sldId id="4602" r:id="rId11"/>
    <p:sldId id="4605" r:id="rId12"/>
    <p:sldId id="4956" r:id="rId13"/>
    <p:sldId id="4957" r:id="rId14"/>
    <p:sldId id="4958" r:id="rId15"/>
    <p:sldId id="4959" r:id="rId16"/>
    <p:sldId id="4960" r:id="rId17"/>
    <p:sldId id="4961" r:id="rId18"/>
    <p:sldId id="4606" r:id="rId19"/>
    <p:sldId id="1389" r:id="rId20"/>
    <p:sldId id="4962" r:id="rId21"/>
    <p:sldId id="4607" r:id="rId22"/>
    <p:sldId id="1390" r:id="rId23"/>
    <p:sldId id="4609" r:id="rId24"/>
    <p:sldId id="1391" r:id="rId25"/>
    <p:sldId id="4603" r:id="rId26"/>
    <p:sldId id="1393" r:id="rId27"/>
    <p:sldId id="1395" r:id="rId28"/>
    <p:sldId id="1394" r:id="rId29"/>
    <p:sldId id="1396" r:id="rId30"/>
    <p:sldId id="4614" r:id="rId31"/>
    <p:sldId id="4601" r:id="rId32"/>
    <p:sldId id="4482" r:id="rId33"/>
    <p:sldId id="4963" r:id="rId34"/>
    <p:sldId id="4484" r:id="rId35"/>
    <p:sldId id="304" r:id="rId36"/>
    <p:sldId id="4612" r:id="rId37"/>
    <p:sldId id="4485" r:id="rId38"/>
    <p:sldId id="4964" r:id="rId39"/>
    <p:sldId id="4487" r:id="rId40"/>
    <p:sldId id="4488" r:id="rId41"/>
    <p:sldId id="4489" r:id="rId42"/>
    <p:sldId id="4490" r:id="rId43"/>
    <p:sldId id="4491" r:id="rId44"/>
    <p:sldId id="4492" r:id="rId45"/>
    <p:sldId id="4610" r:id="rId46"/>
    <p:sldId id="329" r:id="rId47"/>
    <p:sldId id="4965" r:id="rId48"/>
    <p:sldId id="4496" r:id="rId49"/>
    <p:sldId id="325" r:id="rId50"/>
    <p:sldId id="326" r:id="rId51"/>
    <p:sldId id="4611" r:id="rId52"/>
    <p:sldId id="4966" r:id="rId53"/>
    <p:sldId id="5033" r:id="rId54"/>
    <p:sldId id="5034" r:id="rId55"/>
    <p:sldId id="5035" r:id="rId56"/>
    <p:sldId id="5036" r:id="rId57"/>
    <p:sldId id="5037" r:id="rId58"/>
    <p:sldId id="5038" r:id="rId59"/>
    <p:sldId id="5039" r:id="rId60"/>
    <p:sldId id="5043" r:id="rId61"/>
    <p:sldId id="5044" r:id="rId62"/>
    <p:sldId id="5050" r:id="rId63"/>
    <p:sldId id="313" r:id="rId64"/>
    <p:sldId id="5054" r:id="rId65"/>
    <p:sldId id="5055" r:id="rId66"/>
    <p:sldId id="5056" r:id="rId67"/>
    <p:sldId id="5057" r:id="rId68"/>
    <p:sldId id="322" r:id="rId69"/>
    <p:sldId id="5061" r:id="rId70"/>
    <p:sldId id="5064" r:id="rId71"/>
    <p:sldId id="5065" r:id="rId72"/>
    <p:sldId id="5067" r:id="rId73"/>
    <p:sldId id="5071" r:id="rId74"/>
    <p:sldId id="5074" r:id="rId75"/>
    <p:sldId id="285" r:id="rId76"/>
    <p:sldId id="5076" r:id="rId77"/>
    <p:sldId id="5077" r:id="rId78"/>
    <p:sldId id="5078" r:id="rId79"/>
    <p:sldId id="5079" r:id="rId80"/>
    <p:sldId id="5080" r:id="rId81"/>
    <p:sldId id="5081" r:id="rId82"/>
    <p:sldId id="5082" r:id="rId83"/>
    <p:sldId id="5083" r:id="rId84"/>
    <p:sldId id="5084" r:id="rId85"/>
    <p:sldId id="5085" r:id="rId86"/>
    <p:sldId id="5086" r:id="rId87"/>
    <p:sldId id="5087" r:id="rId88"/>
    <p:sldId id="5088" r:id="rId89"/>
    <p:sldId id="5090" r:id="rId90"/>
    <p:sldId id="5092" r:id="rId91"/>
    <p:sldId id="5091" r:id="rId92"/>
    <p:sldId id="1088" r:id="rId93"/>
    <p:sldId id="1103" r:id="rId94"/>
    <p:sldId id="1104" r:id="rId95"/>
    <p:sldId id="1110" r:id="rId96"/>
    <p:sldId id="1111" r:id="rId97"/>
    <p:sldId id="1105" r:id="rId98"/>
    <p:sldId id="1112" r:id="rId99"/>
    <p:sldId id="1113" r:id="rId100"/>
    <p:sldId id="1106" r:id="rId101"/>
    <p:sldId id="1107" r:id="rId102"/>
    <p:sldId id="1108" r:id="rId103"/>
    <p:sldId id="1109" r:id="rId10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61"/>
    <p:restoredTop sz="94694"/>
  </p:normalViewPr>
  <p:slideViewPr>
    <p:cSldViewPr snapToGrid="0">
      <p:cViewPr varScale="1">
        <p:scale>
          <a:sx n="121" d="100"/>
          <a:sy n="121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07" Type="http://schemas.openxmlformats.org/officeDocument/2006/relationships/viewProps" Target="viewProps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theme" Target="theme/theme1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tableStyles" Target="tableStyles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sv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054928-FF17-1D48-BFCA-2ABE76F4B634}" type="datetimeFigureOut">
              <a:t>6/7/24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63BBD3-A200-744A-9B59-9EE0036DCAD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541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AB3A-29A6-DFEE-BD98-EF39BFFC1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1">
                <a:latin typeface="Garamond" panose="02020404030301010803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E5CF12-38FC-E9AF-C7A1-340018315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i="1">
                <a:latin typeface="Garamond" panose="020204040303010108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60FCD-458D-4E43-4383-761668C08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2C482-3E9F-C58A-8385-3FD092398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3B55F-4685-78A8-3C5E-C85E35D88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84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4267E-81CC-F7F8-9DBA-AB2394D3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5FFE4B-D240-94D3-5140-66C4985B78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D0411-E2C1-AC06-E40A-B13FA9AC3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1386E-7A89-2DFF-6177-D4FD5A8E0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93D28-63D2-BB70-16DF-1DD1DE52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362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D3DC68-7388-25FF-0F7C-C72D7F34B8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E38907-869C-1080-2002-FB051E83A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757DF-7A85-348C-5F94-CD8677C61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8683E-816F-6E1A-A80F-81574D63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CBC1B-47DC-B7D3-7968-C87D6C7FA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55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: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685800"/>
            <a:ext cx="10761397" cy="9144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8" name="Content Placeholder 26"/>
          <p:cNvSpPr>
            <a:spLocks noGrp="1"/>
          </p:cNvSpPr>
          <p:nvPr>
            <p:ph sz="quarter" idx="14"/>
          </p:nvPr>
        </p:nvSpPr>
        <p:spPr>
          <a:xfrm>
            <a:off x="711200" y="1752602"/>
            <a:ext cx="5283200" cy="441959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31" name="Content Placeholder 26"/>
          <p:cNvSpPr>
            <a:spLocks noGrp="1"/>
          </p:cNvSpPr>
          <p:nvPr>
            <p:ph sz="quarter" idx="15"/>
          </p:nvPr>
        </p:nvSpPr>
        <p:spPr>
          <a:xfrm>
            <a:off x="6197602" y="1752600"/>
            <a:ext cx="5283199" cy="44196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GB"/>
              <a:t>Slide </a:t>
            </a:r>
            <a:fld id="{E44EE0AE-258D-448E-BE6F-A5950D950578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PwCFirm"/>
          <p:cNvSpPr txBox="1"/>
          <p:nvPr userDrawn="1"/>
        </p:nvSpPr>
        <p:spPr>
          <a:xfrm>
            <a:off x="711200" y="6477001"/>
            <a:ext cx="3454400" cy="152401"/>
          </a:xfrm>
          <a:prstGeom prst="rect">
            <a:avLst/>
          </a:prstGeom>
          <a:noFill/>
        </p:spPr>
        <p:txBody>
          <a:bodyPr vert="horz" wrap="square" lIns="0" tIns="0" rIns="0" bIns="0" rtlCol="0">
            <a:noAutofit/>
          </a:bodyPr>
          <a:lstStyle/>
          <a:p>
            <a:pPr indent="-27432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GB" sz="1000" b="0" i="0" u="none" baseline="0" dirty="0" err="1">
              <a:effectLst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4226410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3A5C4-89FA-449E-BD62-A7227D917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F43F97-FB54-4B1E-9C85-21A8228FD5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93D63-DCE3-4A8B-8366-A2A5C69A6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6FC83-F3FF-4FE9-B2D6-18CD35365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8F5F1-7E3F-48A6-A25B-63AF00D7B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232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5B130-0822-4113-9654-AF1C4CC18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33775-B000-485D-A024-A3399BD33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42450-A2F2-4ADE-81A0-CFFD4A107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A4048-106C-43E3-9FEC-9B4871341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EAD80-4A87-4543-BE1E-99819A48A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3313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87EEE-0A13-4388-BBCB-C287BE8C4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1E2BA-0D3A-4674-8046-68C3DF33B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F1C3A-046B-4EEC-9C78-A50DB76F7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48486-A1F3-4A1E-89E1-3E5BB02EC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A742B-E43F-4789-9505-78607A2D6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66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15C08-1ADC-4CF0-9ABF-1B21B0B62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A6F11-ACF0-433F-BF92-7EEEB0EA5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49398D-DEE5-43AB-9D2A-4551964132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46D87C-73B2-4A59-A252-C1884B724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FA2AA3-A92D-47E9-B7B8-4585FD221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7C4E4-DE33-4113-8F3F-12301D6DD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26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5DBAE-8E7B-4227-A656-3A86DEC39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E1872-E990-43E5-B362-B2730C492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195EB2-AD59-46D2-B1EC-9B66CD7C2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0B6D40-CD43-4313-84D6-03DEB7B27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F8564-559C-4C7D-B687-B7E3DE57FF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77C7B4-261B-4025-A76D-29E4DDDD0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447DB7-F5FD-4E25-BFEC-CEBC5F621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1B7E3B-9599-457C-B7BB-4CA65860F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466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38636-47DB-4977-94A2-AD858A364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923846-512A-48FD-B3BF-E5869D735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745200-D101-4126-8DBD-720046776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2633BB-79B6-42BB-BBE3-526C27C76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0153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C797BF-1ADD-49F9-80F8-023E95803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6C9779-4340-4F60-AADD-C38F606DD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EDF03C-96DA-4785-B54F-4A0FAA8F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77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0E112-A927-1C8B-4937-ED78DFF1B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591FF-0BA0-BCAC-2C51-C55A2A293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5C3C4-2370-B734-AFA3-F1F96925E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3588F-BFE8-14DC-7927-C6078500A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CD1F8-C396-DE68-E171-06B5B9E9F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717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BF957-6AD7-4E6E-98B3-BFAC41565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AFF3F-E54F-4C64-A383-BD316551F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156E51-154A-488F-840D-628AC5CCBB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20147-F5FD-4F89-A9F9-F1ABC2173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8BC593-2C0C-4195-8A7E-07FDE2FD7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70DCE-FDD9-44A0-973B-1E655DC49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366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6FCE6-FC16-466E-B645-97032DF0C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5FDDC7-2E79-422B-B474-0CE27C11E7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C98D91-010A-4468-98E6-F58978BFF0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82B821-4A9C-4250-B5A2-AEE2AD3AC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69F54-D5F6-4A90-9D7D-AB9C474B9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DF05A-6883-406B-9FFE-A8C92E1AD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2546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6A8D-0C37-41BC-AC55-2BAAFFDB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071769-D23A-43BE-9D7E-D2FC12A0D2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07CD4-D9D0-4DEB-B1DE-0B267A37C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AFECF-E91B-4FD2-97C2-8EB89752E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16695-5668-495C-8131-FC8BE727A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5660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FEEEDB-5B4F-4B96-A57B-CAACDC0BDC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8CCF1-07E0-4147-9077-6A0214B629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CBD7E-CE4C-4A91-8324-FC788C3F2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FDAD66-C361-4119-ADB1-DD8575815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2030E-10AB-4529-866F-ED360FD7D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97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1ED80-6B29-BF97-5E24-90120002A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BC69B-2519-C00A-7ED6-4B3D850CE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8F03B-6149-6334-C0CD-343AB4C3B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93516-BB31-DA4D-AB6F-BFB01C128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D5CDE-B307-21F2-867C-DC4DF8C4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006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79E6A-17B8-778C-FF75-E619928E4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12D5B-44EE-EA69-D35D-B626A46A3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098F79-219E-C8B9-56F1-2A85BCDD22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6C47F3-7FED-DB77-E9F1-E29624879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F1799-6EFC-203F-E1CB-253CAC90D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1442B-11ED-F7AA-01B8-2C3F0A493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657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7C431-DE4B-789D-E456-86E843FE9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58DA6-172B-3E50-92E9-D56DE9F2F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86F6EC-1FD3-07D2-3AD8-FA4B913BE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C3ABFD-6F34-181F-BECB-84D0612FAF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9D10FC-BD05-41C3-DE2E-969CC433D3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8D0D49-9A1B-0478-BDC8-4764F5078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EB4F06-A0FC-EA87-1CE2-78BCB70A0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07FF98-CB54-9036-8EDA-027CE6AB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02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E020-6054-97A7-8621-F2F73D571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2E7FC6-2721-FF5D-3412-027453A5A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BF4897-9117-CB63-FB09-E27C92E12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C934C-583B-7272-2491-DC5C12203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837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54F60B-7360-BF46-C12F-8CE68A33A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71875E-A79C-81C5-3749-C58115613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3141A-05A2-C746-C8A1-60A7D25FC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023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7485E-2EB8-7700-F135-DE0C224CC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5F6BE-5394-C1FF-B7DF-1C5BC169B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8E153-E882-7D01-90F1-2257067BF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70155E-1AA0-B9FA-DEB7-16EF2879D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E3C570-79B3-D611-073E-63E112C68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EA60DF-032C-BDFB-61B8-E8DCB6CE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896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CE054-39B5-8E60-05E0-5D51DD343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E3B5C4-9277-7D93-1F3F-7CD55984B4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CF05DD-F49D-E262-2EB1-63C906579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3009B9-45C5-A0F0-43C5-44F18ED77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05333-E740-591E-B01A-4D03B6A77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EF06A-7E9A-CA09-69B4-8E1E99438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160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E2A8B3-8D2F-D70B-E6B7-CBB4FE8D7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A30CC-EDFC-54F0-0044-07664F718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E6445-277D-3BA2-7EE7-E38C71E92A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3E237-4CE6-4C50-3DAB-27E3859C25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7ABBC7-97EE-5DB4-8DC8-23B77B649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689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1" kern="1200">
          <a:solidFill>
            <a:schemeClr val="tx1"/>
          </a:solidFill>
          <a:latin typeface="Garamond" panose="020204040303010108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F71A6E-8210-4795-A096-CCBC632F5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A2028-3E7C-4C69-9D11-AFDFA5EC3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D5D4C-3706-45C6-BBB6-59560E6109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8B455-669A-4EBB-9D30-D13CC15F80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6A281-B108-48D6-B8DC-A85E52DFA9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45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protege.stanford.edu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protege.stanford.edu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sv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rotege.stanford.edu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87215-9282-F567-A9FB-E7C988B39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5214" y="1600200"/>
            <a:ext cx="10920248" cy="2387600"/>
          </a:xfrm>
        </p:spPr>
        <p:txBody>
          <a:bodyPr>
            <a:normAutofit/>
          </a:bodyPr>
          <a:lstStyle/>
          <a:p>
            <a:r>
              <a:rPr lang="en-US"/>
              <a:t>Ontology-Based Investigation Tactics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80C18C-1A34-49F2-2BFF-9440AB321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83117"/>
            <a:ext cx="9144000" cy="2307135"/>
          </a:xfrm>
        </p:spPr>
        <p:txBody>
          <a:bodyPr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John Beverley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i="0"/>
              <a:t>Assistant Professor</a:t>
            </a:r>
            <a:r>
              <a:rPr lang="en-US"/>
              <a:t>, </a:t>
            </a:r>
            <a:r>
              <a:rPr lang="en-US" i="1"/>
              <a:t>University at Buffalo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i="0"/>
              <a:t>Co-Director, National Center for Ontological Research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i="0"/>
              <a:t>Affiliate Faculty</a:t>
            </a:r>
            <a:r>
              <a:rPr lang="en-US"/>
              <a:t>, </a:t>
            </a:r>
            <a:r>
              <a:rPr lang="en-US" i="1"/>
              <a:t>Institute of Artificial Intelligence and Data Science</a:t>
            </a:r>
          </a:p>
          <a:p>
            <a:endParaRPr lang="en-US"/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26AE0EC-43D8-E0B0-B868-F77B95F07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99" y="304194"/>
            <a:ext cx="1638301" cy="1419861"/>
          </a:xfrm>
          <a:prstGeom prst="rect">
            <a:avLst/>
          </a:prstGeom>
        </p:spPr>
      </p:pic>
      <p:pic>
        <p:nvPicPr>
          <p:cNvPr id="5" name="Picture 4" descr="A blue sign with white text&#10;&#10;Description automatically generated">
            <a:extLst>
              <a:ext uri="{FF2B5EF4-FFF2-40B4-BE49-F238E27FC236}">
                <a16:creationId xmlns:a16="http://schemas.microsoft.com/office/drawing/2014/main" id="{A3588D7A-F6A1-D812-6978-15278CDC8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3059" y="185635"/>
            <a:ext cx="1436842" cy="14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889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E9B5DD71-FB79-A218-C86D-7291585CA33F}"/>
              </a:ext>
            </a:extLst>
          </p:cNvPr>
          <p:cNvSpPr/>
          <p:nvPr/>
        </p:nvSpPr>
        <p:spPr>
          <a:xfrm>
            <a:off x="577517" y="2763079"/>
            <a:ext cx="10892239" cy="98320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359796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760-45B0-412B-AEA7-85587C7F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Attitudes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E45F-D6DA-4EEB-8316-0555F1FCB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85893"/>
          </a:xfrm>
        </p:spPr>
        <p:txBody>
          <a:bodyPr>
            <a:normAutofit/>
          </a:bodyPr>
          <a:lstStyle/>
          <a:p>
            <a:r>
              <a:rPr lang="en-US" sz="3200" dirty="0"/>
              <a:t>And it’s okay to say: 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“I </a:t>
            </a:r>
            <a:r>
              <a:rPr lang="en-US" sz="3200" i="1" dirty="0"/>
              <a:t>believe </a:t>
            </a:r>
            <a:r>
              <a:rPr lang="en-US" sz="3200" dirty="0"/>
              <a:t>it’s raining but I don’t </a:t>
            </a:r>
            <a:r>
              <a:rPr lang="en-US" sz="3200" i="1" dirty="0"/>
              <a:t>know</a:t>
            </a:r>
            <a:r>
              <a:rPr lang="en-US" sz="3200" dirty="0"/>
              <a:t> it”</a:t>
            </a:r>
          </a:p>
          <a:p>
            <a:pPr marL="0" indent="0" algn="ctr">
              <a:buNone/>
            </a:pPr>
            <a:r>
              <a:rPr lang="en-US" sz="3200" dirty="0"/>
              <a:t>“I </a:t>
            </a:r>
            <a:r>
              <a:rPr lang="en-US" sz="3200" i="1" dirty="0"/>
              <a:t>believe</a:t>
            </a:r>
            <a:r>
              <a:rPr lang="en-US" sz="3200" dirty="0"/>
              <a:t> raining outside but I </a:t>
            </a:r>
            <a:r>
              <a:rPr lang="en-US" sz="3200" i="1" dirty="0"/>
              <a:t>suppose</a:t>
            </a:r>
            <a:r>
              <a:rPr lang="en-US" sz="3200" dirty="0"/>
              <a:t> it isn’t”</a:t>
            </a:r>
          </a:p>
          <a:p>
            <a:pPr marL="0" indent="0" algn="ctr">
              <a:buNone/>
            </a:pPr>
            <a:r>
              <a:rPr lang="en-US" sz="3200" dirty="0"/>
              <a:t>“I </a:t>
            </a:r>
            <a:r>
              <a:rPr lang="en-US" sz="3200" i="1" dirty="0"/>
              <a:t>know</a:t>
            </a:r>
            <a:r>
              <a:rPr lang="en-US" sz="3200" dirty="0"/>
              <a:t> raining outside but I </a:t>
            </a:r>
            <a:r>
              <a:rPr lang="en-US" sz="3200" i="1" dirty="0"/>
              <a:t>imagine</a:t>
            </a:r>
            <a:r>
              <a:rPr lang="en-US" sz="3200" dirty="0"/>
              <a:t> it isn’t”</a:t>
            </a:r>
          </a:p>
          <a:p>
            <a:pPr marL="0" indent="0" algn="ctr">
              <a:buNone/>
            </a:pPr>
            <a:r>
              <a:rPr lang="en-US" sz="3200" dirty="0"/>
              <a:t>“I </a:t>
            </a:r>
            <a:r>
              <a:rPr lang="en-US" sz="3200" i="1" dirty="0"/>
              <a:t>know</a:t>
            </a:r>
            <a:r>
              <a:rPr lang="en-US" sz="3200" dirty="0"/>
              <a:t> raining outside but I </a:t>
            </a:r>
            <a:r>
              <a:rPr lang="en-US" sz="3200" i="1" dirty="0"/>
              <a:t>wish</a:t>
            </a:r>
            <a:r>
              <a:rPr lang="en-US" sz="3200" dirty="0"/>
              <a:t> it wasn’t”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2418439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760-45B0-412B-AEA7-85587C7F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Attitudes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E45F-D6DA-4EEB-8316-0555F1FCB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It doesn’t sound right to say: 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“I have the coffee and I want the coffee”</a:t>
            </a:r>
          </a:p>
          <a:p>
            <a:pPr marL="0" indent="0">
              <a:buNone/>
            </a:pPr>
            <a:endParaRPr lang="en-US" sz="3200" i="1" dirty="0"/>
          </a:p>
          <a:p>
            <a:r>
              <a:rPr lang="en-US" sz="3200" dirty="0"/>
              <a:t>S can continue to </a:t>
            </a:r>
            <a:r>
              <a:rPr lang="en-US" sz="3200" i="1" dirty="0"/>
              <a:t>want to keep</a:t>
            </a:r>
            <a:r>
              <a:rPr lang="en-US" sz="3200" dirty="0"/>
              <a:t> P, but that’s different…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sz="3200" b="1" dirty="0">
                <a:solidFill>
                  <a:schemeClr val="accent6"/>
                </a:solidFill>
              </a:rPr>
              <a:t>OWNERSHIP: If S has P, then S cannot desire P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7311566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7B0F1-DA60-47D8-BFCA-C0B0CFBEE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C4F1E-0D1F-49CB-9303-F878A1845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Identify properties of the following relations: </a:t>
            </a:r>
          </a:p>
          <a:p>
            <a:endParaRPr lang="en-US" sz="3200" dirty="0"/>
          </a:p>
          <a:p>
            <a:pPr lvl="1"/>
            <a:r>
              <a:rPr lang="en-US" sz="3200" b="1" dirty="0">
                <a:solidFill>
                  <a:srgbClr val="FF0000"/>
                </a:solidFill>
              </a:rPr>
              <a:t>x is happier than y</a:t>
            </a:r>
          </a:p>
          <a:p>
            <a:pPr lvl="1"/>
            <a:r>
              <a:rPr lang="en-US" sz="3200" b="1" dirty="0">
                <a:solidFill>
                  <a:srgbClr val="FF0000"/>
                </a:solidFill>
              </a:rPr>
              <a:t>x is contained in y</a:t>
            </a:r>
          </a:p>
          <a:p>
            <a:pPr lvl="1"/>
            <a:endParaRPr lang="en-US" sz="3200" dirty="0"/>
          </a:p>
          <a:p>
            <a:r>
              <a:rPr lang="en-US" sz="3200" dirty="0"/>
              <a:t>Identify properties of the following attitudes:</a:t>
            </a:r>
          </a:p>
          <a:p>
            <a:endParaRPr lang="en-US" sz="3200" dirty="0"/>
          </a:p>
          <a:p>
            <a:pPr lvl="1"/>
            <a:r>
              <a:rPr lang="en-US" sz="3200" b="1" dirty="0">
                <a:solidFill>
                  <a:srgbClr val="FF0000"/>
                </a:solidFill>
              </a:rPr>
              <a:t>S fears P </a:t>
            </a:r>
          </a:p>
          <a:p>
            <a:pPr lvl="1"/>
            <a:r>
              <a:rPr lang="en-US" sz="3200" b="1" dirty="0">
                <a:solidFill>
                  <a:srgbClr val="FF0000"/>
                </a:solidFill>
              </a:rPr>
              <a:t>S loves P</a:t>
            </a:r>
          </a:p>
        </p:txBody>
      </p:sp>
    </p:spTree>
    <p:extLst>
      <p:ext uri="{BB962C8B-B14F-4D97-AF65-F5344CB8AC3E}">
        <p14:creationId xmlns:p14="http://schemas.microsoft.com/office/powerpoint/2010/main" val="3789292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147AF-6DD6-8ADA-677F-1A8E82040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Protege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9829F-96AC-DCA5-BE2E-ABA84EA4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/>
              <a:t>Open Protege, click on the “Individuals” tab, click on the purple diamond, then enter the name “John” in the pop-up screen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515E8DF-7466-DC83-61FE-69AD4E046B81}"/>
              </a:ext>
            </a:extLst>
          </p:cNvPr>
          <p:cNvGrpSpPr/>
          <p:nvPr/>
        </p:nvGrpSpPr>
        <p:grpSpPr>
          <a:xfrm>
            <a:off x="541421" y="3077279"/>
            <a:ext cx="4415589" cy="2871877"/>
            <a:chOff x="4247148" y="3305086"/>
            <a:chExt cx="4415589" cy="2871877"/>
          </a:xfrm>
        </p:grpSpPr>
        <p:pic>
          <p:nvPicPr>
            <p:cNvPr id="4" name="Picture 3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6348CF7E-C7F5-36A5-2555-C508EBD5A4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3189"/>
            <a:stretch/>
          </p:blipFill>
          <p:spPr>
            <a:xfrm>
              <a:off x="4247148" y="3305086"/>
              <a:ext cx="4415589" cy="287187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DCB75F5-D5E0-24CF-E712-8FF03B2E81C4}"/>
                </a:ext>
              </a:extLst>
            </p:cNvPr>
            <p:cNvSpPr/>
            <p:nvPr/>
          </p:nvSpPr>
          <p:spPr>
            <a:xfrm>
              <a:off x="7279105" y="4620126"/>
              <a:ext cx="1287379" cy="312821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39BA618D-6DA1-8685-F854-A6953B318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2" b="2796"/>
          <a:stretch/>
        </p:blipFill>
        <p:spPr>
          <a:xfrm>
            <a:off x="5717067" y="2961273"/>
            <a:ext cx="6025754" cy="36200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CDF9A43-FF2D-D1FB-2B76-B408CE5FDEAF}"/>
              </a:ext>
            </a:extLst>
          </p:cNvPr>
          <p:cNvSpPr/>
          <p:nvPr/>
        </p:nvSpPr>
        <p:spPr>
          <a:xfrm>
            <a:off x="5618747" y="3522035"/>
            <a:ext cx="565485" cy="31282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2574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147AF-6DD6-8ADA-677F-1A8E82040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Protege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9829F-96AC-DCA5-BE2E-ABA84EA4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/>
              <a:t>Add “Sally”, “Frank”, and “Otto”</a:t>
            </a:r>
          </a:p>
          <a:p>
            <a:endParaRPr lang="en-US" sz="2800"/>
          </a:p>
          <a:p>
            <a:r>
              <a:rPr lang="en-US" sz="2800"/>
              <a:t>Additionally, add oyster, beef,</a:t>
            </a:r>
            <a:br>
              <a:rPr lang="en-US" sz="2800"/>
            </a:br>
            <a:r>
              <a:rPr lang="en-US" sz="2800"/>
              <a:t>salad, and cake as individuals </a:t>
            </a:r>
          </a:p>
          <a:p>
            <a:endParaRPr lang="en-US" sz="2800"/>
          </a:p>
          <a:p>
            <a:r>
              <a:rPr lang="en-US" sz="2800"/>
              <a:t>Then assert they’re all distinct</a:t>
            </a: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FEE820A0-E03F-C65C-E1CD-B4D38F9E4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608" y="2628659"/>
            <a:ext cx="6273837" cy="329300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CDF9A43-FF2D-D1FB-2B76-B408CE5FDEAF}"/>
              </a:ext>
            </a:extLst>
          </p:cNvPr>
          <p:cNvSpPr/>
          <p:nvPr/>
        </p:nvSpPr>
        <p:spPr>
          <a:xfrm>
            <a:off x="8470232" y="5467100"/>
            <a:ext cx="1636294" cy="31282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0091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147AF-6DD6-8ADA-677F-1A8E82040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Protege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9829F-96AC-DCA5-BE2E-ABA84EA4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Navigate to the “object properties” tab</a:t>
            </a:r>
          </a:p>
          <a:p>
            <a:endParaRPr lang="en-US"/>
          </a:p>
          <a:p>
            <a:r>
              <a:rPr lang="en-US"/>
              <a:t>Then add the relation “ate” that intuitively holds between a person and the food they have eaten</a:t>
            </a:r>
          </a:p>
          <a:p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7D009E5-1394-B9C1-C12B-75C37636B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270" y="3891640"/>
            <a:ext cx="9477877" cy="28376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CDF9A43-FF2D-D1FB-2B76-B408CE5FDEAF}"/>
              </a:ext>
            </a:extLst>
          </p:cNvPr>
          <p:cNvSpPr/>
          <p:nvPr/>
        </p:nvSpPr>
        <p:spPr>
          <a:xfrm>
            <a:off x="2586790" y="4235116"/>
            <a:ext cx="2683042" cy="56548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4006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E94A678-8300-3345-7C44-2C9655D6E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613" y="3132982"/>
            <a:ext cx="7772400" cy="351630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C147AF-6DD6-8ADA-677F-1A8E82040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Protege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9829F-96AC-DCA5-BE2E-ABA84EA4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Now, back to the “Individuals” tab, select “John”, then and under the “Property assertions” section, click on the “+” next to “object property assertions” </a:t>
            </a:r>
          </a:p>
          <a:p>
            <a:endParaRPr lang="en-US"/>
          </a:p>
          <a:p>
            <a:r>
              <a:rPr lang="en-US"/>
              <a:t>Add that John </a:t>
            </a:r>
            <a:br>
              <a:rPr lang="en-US"/>
            </a:br>
            <a:r>
              <a:rPr lang="en-US"/>
              <a:t>ate oysters, beef, </a:t>
            </a:r>
            <a:br>
              <a:rPr lang="en-US"/>
            </a:br>
            <a:r>
              <a:rPr lang="en-US"/>
              <a:t>salad, and cake</a:t>
            </a:r>
          </a:p>
          <a:p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CDF9A43-FF2D-D1FB-2B76-B408CE5FDEAF}"/>
              </a:ext>
            </a:extLst>
          </p:cNvPr>
          <p:cNvSpPr/>
          <p:nvPr/>
        </p:nvSpPr>
        <p:spPr>
          <a:xfrm>
            <a:off x="8373980" y="4300038"/>
            <a:ext cx="2201778" cy="60884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9E06CAC-E69A-73C9-E4DB-0B366375B6EA}"/>
              </a:ext>
            </a:extLst>
          </p:cNvPr>
          <p:cNvSpPr/>
          <p:nvPr/>
        </p:nvSpPr>
        <p:spPr>
          <a:xfrm>
            <a:off x="6845967" y="5402179"/>
            <a:ext cx="457201" cy="43313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08010CB-880A-B771-4619-96FE93E2BF81}"/>
              </a:ext>
            </a:extLst>
          </p:cNvPr>
          <p:cNvSpPr/>
          <p:nvPr/>
        </p:nvSpPr>
        <p:spPr>
          <a:xfrm>
            <a:off x="9099883" y="5402179"/>
            <a:ext cx="705854" cy="43313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2218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147AF-6DD6-8ADA-677F-1A8E82040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Protege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9829F-96AC-DCA5-BE2E-ABA84EA4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Navigate to the “data properties” tab</a:t>
            </a:r>
          </a:p>
          <a:p>
            <a:endParaRPr lang="en-US"/>
          </a:p>
          <a:p>
            <a:r>
              <a:rPr lang="en-US"/>
              <a:t>Then add the relation “is sick” </a:t>
            </a:r>
            <a:br>
              <a:rPr lang="en-US"/>
            </a:br>
            <a:r>
              <a:rPr lang="en-US"/>
              <a:t>that intuitively holds between a </a:t>
            </a:r>
            <a:br>
              <a:rPr lang="en-US"/>
            </a:br>
            <a:r>
              <a:rPr lang="en-US"/>
              <a:t>person and a string indicating </a:t>
            </a:r>
            <a:br>
              <a:rPr lang="en-US"/>
            </a:br>
            <a:r>
              <a:rPr lang="en-US"/>
              <a:t>that they are sick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EA3D992-0B1A-7291-9317-FB08448EF2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01"/>
          <a:stretch/>
        </p:blipFill>
        <p:spPr>
          <a:xfrm>
            <a:off x="5773374" y="2728579"/>
            <a:ext cx="5966825" cy="344838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CDF9A43-FF2D-D1FB-2B76-B408CE5FDEAF}"/>
              </a:ext>
            </a:extLst>
          </p:cNvPr>
          <p:cNvSpPr/>
          <p:nvPr/>
        </p:nvSpPr>
        <p:spPr>
          <a:xfrm>
            <a:off x="5582653" y="2728579"/>
            <a:ext cx="2683042" cy="56548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0B1227F-160C-397B-EDB3-DC4661663395}"/>
              </a:ext>
            </a:extLst>
          </p:cNvPr>
          <p:cNvSpPr/>
          <p:nvPr/>
        </p:nvSpPr>
        <p:spPr>
          <a:xfrm>
            <a:off x="6629399" y="5287295"/>
            <a:ext cx="2009275" cy="56548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7464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phone&#10;&#10;Description automatically generated">
            <a:extLst>
              <a:ext uri="{FF2B5EF4-FFF2-40B4-BE49-F238E27FC236}">
                <a16:creationId xmlns:a16="http://schemas.microsoft.com/office/drawing/2014/main" id="{BE7F5D80-124A-ADF9-5A2D-EE2A73822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7852" y="4490420"/>
            <a:ext cx="5410200" cy="13716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 descr="A screenshot of a web page&#10;&#10;Description automatically generated">
            <a:extLst>
              <a:ext uri="{FF2B5EF4-FFF2-40B4-BE49-F238E27FC236}">
                <a16:creationId xmlns:a16="http://schemas.microsoft.com/office/drawing/2014/main" id="{CFBBB246-043B-3195-8FAF-F1AF085FB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323" y="4490420"/>
            <a:ext cx="3529929" cy="182351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9829F-96AC-DCA5-BE2E-ABA84EA4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Now, back to the “Individuals” tab, select “John”, then and under the “Property assertions” section, click on the “+” next to “Data property assertions” </a:t>
            </a:r>
          </a:p>
          <a:p>
            <a:endParaRPr lang="en-US"/>
          </a:p>
          <a:p>
            <a:r>
              <a:rPr lang="en-US"/>
              <a:t>Select “is sick” from the hierarchy, then type “true” in the box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147AF-6DD6-8ADA-677F-1A8E82040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Protege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CDF9A43-FF2D-D1FB-2B76-B408CE5FDEAF}"/>
              </a:ext>
            </a:extLst>
          </p:cNvPr>
          <p:cNvSpPr/>
          <p:nvPr/>
        </p:nvSpPr>
        <p:spPr>
          <a:xfrm>
            <a:off x="1114260" y="4490420"/>
            <a:ext cx="3529929" cy="60884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9E06CAC-E69A-73C9-E4DB-0B366375B6EA}"/>
              </a:ext>
            </a:extLst>
          </p:cNvPr>
          <p:cNvSpPr/>
          <p:nvPr/>
        </p:nvSpPr>
        <p:spPr>
          <a:xfrm>
            <a:off x="1013663" y="5772652"/>
            <a:ext cx="2952414" cy="43313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08010CB-880A-B771-4619-96FE93E2BF81}"/>
              </a:ext>
            </a:extLst>
          </p:cNvPr>
          <p:cNvSpPr/>
          <p:nvPr/>
        </p:nvSpPr>
        <p:spPr>
          <a:xfrm>
            <a:off x="5390145" y="5226728"/>
            <a:ext cx="2177717" cy="54592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D4B19E0-91DD-7EC2-D51D-071D0078BA28}"/>
              </a:ext>
            </a:extLst>
          </p:cNvPr>
          <p:cNvSpPr/>
          <p:nvPr/>
        </p:nvSpPr>
        <p:spPr>
          <a:xfrm>
            <a:off x="9180093" y="4680804"/>
            <a:ext cx="745959" cy="54592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26225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A70B1E5-4549-D5F2-EDA6-0421795D1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261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A70B1E5-4549-D5F2-EDA6-0421795D1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8CCB8587-3F7F-90A9-DC71-BFDA08859C3A}"/>
              </a:ext>
            </a:extLst>
          </p:cNvPr>
          <p:cNvSpPr/>
          <p:nvPr/>
        </p:nvSpPr>
        <p:spPr>
          <a:xfrm>
            <a:off x="8676982" y="3001617"/>
            <a:ext cx="1610592" cy="237545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C8CF51B-FD48-D5B1-6152-E7C26BD9815A}"/>
              </a:ext>
            </a:extLst>
          </p:cNvPr>
          <p:cNvSpPr/>
          <p:nvPr/>
        </p:nvSpPr>
        <p:spPr>
          <a:xfrm>
            <a:off x="0" y="2077278"/>
            <a:ext cx="974035" cy="4273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6525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52283-BC20-AA38-4FEA-3A36FE58C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Protege Ontology Editor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8391B-8697-8D2A-67BD-DD4967D8C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03775"/>
          </a:xfrm>
        </p:spPr>
        <p:txBody>
          <a:bodyPr>
            <a:normAutofit/>
          </a:bodyPr>
          <a:lstStyle/>
          <a:p>
            <a:r>
              <a:rPr lang="en-US"/>
              <a:t>Using Protege, we can represent</a:t>
            </a:r>
            <a:br>
              <a:rPr lang="en-US"/>
            </a:br>
            <a:r>
              <a:rPr lang="en-US"/>
              <a:t>that John ate beef, oysters, etc. </a:t>
            </a:r>
            <a:br>
              <a:rPr lang="en-US"/>
            </a:br>
            <a:r>
              <a:rPr lang="en-US"/>
              <a:t>and was consequently sick </a:t>
            </a:r>
          </a:p>
          <a:p>
            <a:endParaRPr lang="en-US"/>
          </a:p>
          <a:p>
            <a:r>
              <a:rPr lang="en-US"/>
              <a:t>Similarly, we can </a:t>
            </a:r>
            <a:r>
              <a:rPr lang="en-US" b="1">
                <a:solidFill>
                  <a:schemeClr val="accent6"/>
                </a:solidFill>
              </a:rPr>
              <a:t>represent that</a:t>
            </a:r>
            <a:br>
              <a:rPr lang="en-US" b="1">
                <a:solidFill>
                  <a:schemeClr val="accent6"/>
                </a:solidFill>
              </a:rPr>
            </a:br>
            <a:r>
              <a:rPr lang="en-US" b="1">
                <a:solidFill>
                  <a:schemeClr val="accent6"/>
                </a:solidFill>
              </a:rPr>
              <a:t>Sally ate oysters and cake, but </a:t>
            </a:r>
            <a:br>
              <a:rPr lang="en-US" b="1">
                <a:solidFill>
                  <a:schemeClr val="accent6"/>
                </a:solidFill>
              </a:rPr>
            </a:br>
            <a:r>
              <a:rPr lang="en-US" b="1">
                <a:solidFill>
                  <a:schemeClr val="accent6"/>
                </a:solidFill>
              </a:rPr>
              <a:t>neither beef nor salad, and </a:t>
            </a:r>
            <a:br>
              <a:rPr lang="en-US" b="1">
                <a:solidFill>
                  <a:schemeClr val="accent6"/>
                </a:solidFill>
              </a:rPr>
            </a:br>
            <a:r>
              <a:rPr lang="en-US" b="1">
                <a:solidFill>
                  <a:schemeClr val="accent6"/>
                </a:solidFill>
              </a:rPr>
              <a:t>yet was also sick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 descr="A close-up of a computer keyboard&#10;&#10;Description automatically generated">
            <a:extLst>
              <a:ext uri="{FF2B5EF4-FFF2-40B4-BE49-F238E27FC236}">
                <a16:creationId xmlns:a16="http://schemas.microsoft.com/office/drawing/2014/main" id="{61CA2932-BB4A-6D86-82AB-0C704E7E1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338" y="1954111"/>
            <a:ext cx="6013557" cy="29497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CF78AB-3145-0F0F-AC94-AF63BE1A79D9}"/>
              </a:ext>
            </a:extLst>
          </p:cNvPr>
          <p:cNvSpPr txBox="1"/>
          <p:nvPr/>
        </p:nvSpPr>
        <p:spPr>
          <a:xfrm>
            <a:off x="6394138" y="5038824"/>
            <a:ext cx="50719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  <a:hlinkClick r:id="rId3"/>
              </a:rPr>
              <a:t>https://protege.stanford.edu/</a:t>
            </a:r>
            <a: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1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5572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261F-47F2-E585-5E9F-671A6FCBF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835E8-70A0-A19B-8BF1-D023B3571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Mill’s Methods</a:t>
            </a:r>
          </a:p>
          <a:p>
            <a:endParaRPr lang="en-US"/>
          </a:p>
          <a:p>
            <a:r>
              <a:rPr lang="en-US"/>
              <a:t>Formal Properties of Relations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1992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E9B5DD71-FB79-A218-C86D-7291585CA33F}"/>
              </a:ext>
            </a:extLst>
          </p:cNvPr>
          <p:cNvSpPr/>
          <p:nvPr/>
        </p:nvSpPr>
        <p:spPr>
          <a:xfrm>
            <a:off x="577518" y="3669237"/>
            <a:ext cx="10892239" cy="98320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780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50DEBCE1-B8B3-82CE-AFA8-F110F35C9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84D14E1B-719A-3DFF-CE47-01664E1327C4}"/>
              </a:ext>
            </a:extLst>
          </p:cNvPr>
          <p:cNvSpPr/>
          <p:nvPr/>
        </p:nvSpPr>
        <p:spPr>
          <a:xfrm>
            <a:off x="8676982" y="3001617"/>
            <a:ext cx="1610592" cy="309107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50ADC4B-09A5-C450-C94D-A8BF577CD4E1}"/>
              </a:ext>
            </a:extLst>
          </p:cNvPr>
          <p:cNvSpPr/>
          <p:nvPr/>
        </p:nvSpPr>
        <p:spPr>
          <a:xfrm>
            <a:off x="0" y="2713382"/>
            <a:ext cx="974035" cy="4273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1627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52283-BC20-AA38-4FEA-3A36FE58C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Protege Ontology Editor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8391B-8697-8D2A-67BD-DD4967D8C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03775"/>
          </a:xfrm>
        </p:spPr>
        <p:txBody>
          <a:bodyPr>
            <a:normAutofit/>
          </a:bodyPr>
          <a:lstStyle/>
          <a:p>
            <a:r>
              <a:rPr lang="en-US"/>
              <a:t>To provide the full picture, </a:t>
            </a:r>
            <a:br>
              <a:rPr lang="en-US"/>
            </a:br>
            <a:r>
              <a:rPr lang="en-US"/>
              <a:t>we will also need to represent </a:t>
            </a:r>
            <a:br>
              <a:rPr lang="en-US"/>
            </a:br>
            <a:r>
              <a:rPr lang="en-US"/>
              <a:t>relatinships between persons </a:t>
            </a:r>
            <a:br>
              <a:rPr lang="en-US"/>
            </a:br>
            <a:r>
              <a:rPr lang="en-US"/>
              <a:t>and food, as well as the possible</a:t>
            </a:r>
            <a:br>
              <a:rPr lang="en-US"/>
            </a:br>
            <a:r>
              <a:rPr lang="en-US"/>
              <a:t>cause of illness</a:t>
            </a:r>
          </a:p>
          <a:p>
            <a:endParaRPr lang="en-US"/>
          </a:p>
          <a:p>
            <a:r>
              <a:rPr lang="en-US"/>
              <a:t>Additionally, we will need to </a:t>
            </a:r>
            <a:br>
              <a:rPr lang="en-US"/>
            </a:br>
            <a:r>
              <a:rPr lang="en-US"/>
              <a:t>include a way to assert that </a:t>
            </a:r>
            <a:br>
              <a:rPr lang="en-US"/>
            </a:br>
            <a:r>
              <a:rPr lang="en-US"/>
              <a:t>an individual is sick</a:t>
            </a:r>
            <a:endParaRPr lang="en-US" b="1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 descr="A close-up of a computer keyboard&#10;&#10;Description automatically generated">
            <a:extLst>
              <a:ext uri="{FF2B5EF4-FFF2-40B4-BE49-F238E27FC236}">
                <a16:creationId xmlns:a16="http://schemas.microsoft.com/office/drawing/2014/main" id="{61CA2932-BB4A-6D86-82AB-0C704E7E1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338" y="1954111"/>
            <a:ext cx="6013557" cy="29497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AE1A5D-F7DF-030A-8CD2-49C2709B1C9D}"/>
              </a:ext>
            </a:extLst>
          </p:cNvPr>
          <p:cNvSpPr txBox="1"/>
          <p:nvPr/>
        </p:nvSpPr>
        <p:spPr>
          <a:xfrm>
            <a:off x="6864939" y="5167674"/>
            <a:ext cx="50719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  <a:hlinkClick r:id="rId3"/>
              </a:rPr>
              <a:t>https://protege.stanford.edu/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8071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B1A4246-A15E-4CE4-847D-40BCA0495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529" y="818632"/>
            <a:ext cx="3594100" cy="127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377490E4-A37B-AF36-114F-4632CFD61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12295"/>
            <a:ext cx="5776579" cy="35377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C09E6B0-4207-72AC-CD53-3E6394AB9D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6579" y="2612295"/>
            <a:ext cx="6415421" cy="353778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52819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46DFC-44BC-2880-46C5-53217432D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SWRL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239E4-8F2A-F9BE-7F4A-B816213E8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952862"/>
          </a:xfrm>
        </p:spPr>
        <p:txBody>
          <a:bodyPr>
            <a:normAutofit/>
          </a:bodyPr>
          <a:lstStyle/>
          <a:p>
            <a:r>
              <a:rPr lang="en-US"/>
              <a:t>The “Semantic Web Rule Language”, introduced to the semantic web community in 2004 </a:t>
            </a:r>
          </a:p>
          <a:p>
            <a:endParaRPr lang="en-US"/>
          </a:p>
          <a:p>
            <a:r>
              <a:rPr lang="en-US"/>
              <a:t>SWRL allows you to represent </a:t>
            </a:r>
            <a:r>
              <a:rPr lang="en-US" i="1"/>
              <a:t>conditional statements </a:t>
            </a:r>
            <a:r>
              <a:rPr lang="en-US"/>
              <a:t>in ontologies that behave as rules with trigger conditions; for example: </a:t>
            </a:r>
          </a:p>
          <a:p>
            <a:endParaRPr lang="en-US"/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ate(John, ?y) &amp; is_sick(John, true) </a:t>
            </a:r>
            <a:r>
              <a:rPr lang="en-US" b="1">
                <a:solidFill>
                  <a:srgbClr val="FF0000"/>
                </a:solidFill>
                <a:sym typeface="Wingdings" pitchFamily="2" charset="2"/>
              </a:rPr>
              <a:t> cause(?y)</a:t>
            </a:r>
          </a:p>
          <a:p>
            <a:pPr marL="0" indent="0" algn="ctr">
              <a:buNone/>
            </a:pPr>
            <a:endParaRPr lang="en-US">
              <a:sym typeface="Wingdings" pitchFamily="2" charset="2"/>
            </a:endParaRPr>
          </a:p>
          <a:p>
            <a:r>
              <a:rPr lang="en-US"/>
              <a:t>In words, if John ate something and is sick, what John ate caused his illness</a:t>
            </a:r>
          </a:p>
        </p:txBody>
      </p:sp>
    </p:spTree>
    <p:extLst>
      <p:ext uri="{BB962C8B-B14F-4D97-AF65-F5344CB8AC3E}">
        <p14:creationId xmlns:p14="http://schemas.microsoft.com/office/powerpoint/2010/main" val="2767510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F9817D4-92A9-66EA-D09E-4D446AE45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123" y="441402"/>
            <a:ext cx="5556088" cy="39413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87DA69-D486-13DA-1256-D5D357BA9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232" y="2099905"/>
            <a:ext cx="6292645" cy="431669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80788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F9817D4-92A9-66EA-D09E-4D446AE45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123" y="441402"/>
            <a:ext cx="5556088" cy="39413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87DA69-D486-13DA-1256-D5D357BA9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232" y="2099905"/>
            <a:ext cx="6292645" cy="43166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A65DEDC7-7F43-6E4A-7EFF-D38DBFCE4E26}"/>
              </a:ext>
            </a:extLst>
          </p:cNvPr>
          <p:cNvSpPr/>
          <p:nvPr/>
        </p:nvSpPr>
        <p:spPr>
          <a:xfrm>
            <a:off x="4557252" y="1460091"/>
            <a:ext cx="663677" cy="42770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2697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F9817D4-92A9-66EA-D09E-4D446AE45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123" y="441402"/>
            <a:ext cx="5556088" cy="39413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87DA69-D486-13DA-1256-D5D357BA9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232" y="2099905"/>
            <a:ext cx="6292645" cy="43166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A65DEDC7-7F43-6E4A-7EFF-D38DBFCE4E26}"/>
              </a:ext>
            </a:extLst>
          </p:cNvPr>
          <p:cNvSpPr/>
          <p:nvPr/>
        </p:nvSpPr>
        <p:spPr>
          <a:xfrm>
            <a:off x="4557252" y="1460091"/>
            <a:ext cx="663677" cy="42770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64E5810-9F23-726F-BF8F-40260A7010B0}"/>
              </a:ext>
            </a:extLst>
          </p:cNvPr>
          <p:cNvSpPr/>
          <p:nvPr/>
        </p:nvSpPr>
        <p:spPr>
          <a:xfrm>
            <a:off x="5220930" y="2669458"/>
            <a:ext cx="752168" cy="48669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241843-E411-FD22-64CC-64EB17ACE93F}"/>
              </a:ext>
            </a:extLst>
          </p:cNvPr>
          <p:cNvCxnSpPr>
            <a:stCxn id="7" idx="4"/>
            <a:endCxn id="9" idx="1"/>
          </p:cNvCxnSpPr>
          <p:nvPr/>
        </p:nvCxnSpPr>
        <p:spPr>
          <a:xfrm>
            <a:off x="4889091" y="1887795"/>
            <a:ext cx="441991" cy="85293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78412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F9817D4-92A9-66EA-D09E-4D446AE45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123" y="441402"/>
            <a:ext cx="5556088" cy="39413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87DA69-D486-13DA-1256-D5D357BA9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232" y="2099905"/>
            <a:ext cx="6292645" cy="43166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A65DEDC7-7F43-6E4A-7EFF-D38DBFCE4E26}"/>
              </a:ext>
            </a:extLst>
          </p:cNvPr>
          <p:cNvSpPr/>
          <p:nvPr/>
        </p:nvSpPr>
        <p:spPr>
          <a:xfrm>
            <a:off x="4557252" y="1460091"/>
            <a:ext cx="663677" cy="42770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64E5810-9F23-726F-BF8F-40260A7010B0}"/>
              </a:ext>
            </a:extLst>
          </p:cNvPr>
          <p:cNvSpPr/>
          <p:nvPr/>
        </p:nvSpPr>
        <p:spPr>
          <a:xfrm>
            <a:off x="5220930" y="2669458"/>
            <a:ext cx="752168" cy="48669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983561-8AA7-B6BC-80A2-A05D271F3A13}"/>
              </a:ext>
            </a:extLst>
          </p:cNvPr>
          <p:cNvSpPr/>
          <p:nvPr/>
        </p:nvSpPr>
        <p:spPr>
          <a:xfrm>
            <a:off x="8426246" y="5856159"/>
            <a:ext cx="879986" cy="48669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241843-E411-FD22-64CC-64EB17ACE93F}"/>
              </a:ext>
            </a:extLst>
          </p:cNvPr>
          <p:cNvCxnSpPr>
            <a:stCxn id="7" idx="4"/>
            <a:endCxn id="9" idx="1"/>
          </p:cNvCxnSpPr>
          <p:nvPr/>
        </p:nvCxnSpPr>
        <p:spPr>
          <a:xfrm>
            <a:off x="4889091" y="1887795"/>
            <a:ext cx="441991" cy="85293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1FC08B3-6136-A874-FDF0-16279F28EB4B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722374" y="3156155"/>
            <a:ext cx="2832743" cy="277127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2487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  <p:sp>
        <p:nvSpPr>
          <p:cNvPr id="3" name="Arrow: Down 2">
            <a:extLst>
              <a:ext uri="{FF2B5EF4-FFF2-40B4-BE49-F238E27FC236}">
                <a16:creationId xmlns:a16="http://schemas.microsoft.com/office/drawing/2014/main" id="{5DEFF4F3-D372-4F68-9BEA-0A119296955C}"/>
              </a:ext>
            </a:extLst>
          </p:cNvPr>
          <p:cNvSpPr/>
          <p:nvPr/>
        </p:nvSpPr>
        <p:spPr>
          <a:xfrm rot="16200000">
            <a:off x="6754479" y="-418533"/>
            <a:ext cx="677925" cy="5448657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7480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261F-47F2-E585-5E9F-671A6FCBF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835E8-70A0-A19B-8BF1-D023B3571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solidFill>
                  <a:srgbClr val="FF0000"/>
                </a:solidFill>
              </a:rPr>
              <a:t>Mill’s Methods</a:t>
            </a:r>
          </a:p>
          <a:p>
            <a:endParaRPr lang="en-US"/>
          </a:p>
          <a:p>
            <a:r>
              <a:rPr lang="en-US"/>
              <a:t>Formal Properties of Relations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368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FDF2C-4840-4A80-ADE5-D12FD8359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32072-469B-4C0A-A72E-987345CAD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222222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222222"/>
              </a:solidFill>
            </a:endParaRPr>
          </a:p>
          <a:p>
            <a:pPr marL="0" indent="0" algn="ctr">
              <a:buNone/>
            </a:pPr>
            <a:r>
              <a:rPr lang="en-US" sz="3200" dirty="0">
                <a:solidFill>
                  <a:srgbClr val="222222"/>
                </a:solidFill>
              </a:rPr>
              <a:t>I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f all cases where an effect occurs</a:t>
            </a:r>
            <a:r>
              <a:rPr lang="en-US" sz="3200" dirty="0">
                <a:solidFill>
                  <a:srgbClr val="222222"/>
                </a:solidFill>
              </a:rPr>
              <a:t> have a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single factor </a:t>
            </a:r>
            <a:r>
              <a:rPr lang="en-US" sz="3200" dirty="0">
                <a:solidFill>
                  <a:srgbClr val="222222"/>
                </a:solidFill>
              </a:rPr>
              <a:t>C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in common, then C is the cause of the effect</a:t>
            </a:r>
          </a:p>
          <a:p>
            <a:pPr marL="0" indent="0">
              <a:buNone/>
            </a:pPr>
            <a:endParaRPr lang="en-US" sz="3200" dirty="0">
              <a:solidFill>
                <a:srgbClr val="222222"/>
              </a:solidFill>
            </a:endParaRPr>
          </a:p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MODEL THE ILLUSTRATIVE EXAMPLE USING PROTEGE AND SWRL RULES</a:t>
            </a:r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A67AD4A2-995E-4627-EDB7-0A0D9A5317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2996F69-6C15-6511-D74B-5A0DE6D216AF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9618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74A86-E810-4EE7-92D7-B05878263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9F615-7F24-4F31-B1C0-876E0C903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b="0" i="0" dirty="0">
                <a:solidFill>
                  <a:srgbClr val="222222"/>
                </a:solidFill>
                <a:effectLst/>
              </a:rPr>
              <a:t>If situation A leads to an effect and situation B does not, and the only difference between them is that A exhibits factor C, then C causes the effect</a:t>
            </a:r>
          </a:p>
          <a:p>
            <a:pPr marL="0" indent="0">
              <a:buNone/>
            </a:pPr>
            <a:endParaRPr lang="en-US" sz="3200" dirty="0">
              <a:solidFill>
                <a:srgbClr val="222222"/>
              </a:solidFill>
            </a:endParaRPr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F9A60941-EB72-2BCC-CC71-8AFE84C378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40D54E1-B4F8-1E3E-1E60-B8918CE3F206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26053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74A86-E810-4EE7-92D7-B05878263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9F615-7F24-4F31-B1C0-876E0C903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b="0" i="0" dirty="0">
                <a:solidFill>
                  <a:srgbClr val="222222"/>
                </a:solidFill>
                <a:effectLst/>
              </a:rPr>
              <a:t>If situation A leads to an effect and situation B does not, and the only difference between them is that A exhibits factor C, then C causes the effect</a:t>
            </a:r>
          </a:p>
          <a:p>
            <a:pPr marL="0" indent="0">
              <a:buNone/>
            </a:pPr>
            <a:endParaRPr lang="en-US" sz="3200" dirty="0">
              <a:solidFill>
                <a:srgbClr val="222222"/>
              </a:solidFill>
            </a:endParaRPr>
          </a:p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If everyone became ill but the one person who didn’t eat a certain food, then that food is the cause of the illness</a:t>
            </a:r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F9A60941-EB72-2BCC-CC71-8AFE84C378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40D54E1-B4F8-1E3E-1E60-B8918CE3F206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40867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81568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  <p:sp>
        <p:nvSpPr>
          <p:cNvPr id="3" name="Arrow: Down 2">
            <a:extLst>
              <a:ext uri="{FF2B5EF4-FFF2-40B4-BE49-F238E27FC236}">
                <a16:creationId xmlns:a16="http://schemas.microsoft.com/office/drawing/2014/main" id="{C9576EE8-17CE-4A21-8A39-2C962BEE73B3}"/>
              </a:ext>
            </a:extLst>
          </p:cNvPr>
          <p:cNvSpPr/>
          <p:nvPr/>
        </p:nvSpPr>
        <p:spPr>
          <a:xfrm rot="16200000">
            <a:off x="8299712" y="1126699"/>
            <a:ext cx="677925" cy="2358191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39258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74A86-E810-4EE7-92D7-B05878263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9F615-7F24-4F31-B1C0-876E0C903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b="0" i="0" dirty="0">
                <a:solidFill>
                  <a:srgbClr val="222222"/>
                </a:solidFill>
                <a:effectLst/>
              </a:rPr>
              <a:t>If situation A leads to an effect and situation B does not, and the only difference between them is that A exhibits factor C, then C causes the effect</a:t>
            </a:r>
          </a:p>
          <a:p>
            <a:pPr marL="0" indent="0">
              <a:buNone/>
            </a:pPr>
            <a:endParaRPr lang="en-US" sz="3200" dirty="0">
              <a:solidFill>
                <a:srgbClr val="222222"/>
              </a:solidFill>
            </a:endParaRPr>
          </a:p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MODEL THE ILLUSTRATIVE EXAMPLE USING PROTEGE AND SWRL RULES</a:t>
            </a:r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72B6A795-F9BB-BF8E-0BB1-CE89A4050F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869600CB-A4CF-A642-09E1-8097F3D3DDFD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73769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8F20C-30F6-4A42-9D54-CDA71871F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Agreement and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4F30F-70BC-4917-AF1A-362CB37B3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>
              <a:solidFill>
                <a:srgbClr val="222222"/>
              </a:solidFill>
              <a:latin typeface="+mj-lt"/>
            </a:endParaRPr>
          </a:p>
          <a:p>
            <a:pPr marL="0" indent="0" algn="ctr">
              <a:buNone/>
            </a:pPr>
            <a:endParaRPr lang="en-US" sz="3200" dirty="0">
              <a:solidFill>
                <a:srgbClr val="222222"/>
              </a:solidFill>
            </a:endParaRPr>
          </a:p>
          <a:p>
            <a:pPr marL="0" indent="0" algn="ctr">
              <a:buNone/>
            </a:pPr>
            <a:r>
              <a:rPr lang="en-US" sz="3200" dirty="0">
                <a:solidFill>
                  <a:srgbClr val="222222"/>
                </a:solidFill>
              </a:rPr>
              <a:t>I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f all cases where an effect occurs</a:t>
            </a:r>
            <a:r>
              <a:rPr lang="en-US" sz="3200" dirty="0">
                <a:solidFill>
                  <a:srgbClr val="222222"/>
                </a:solidFill>
              </a:rPr>
              <a:t> have a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single factor </a:t>
            </a:r>
            <a:r>
              <a:rPr lang="en-US" sz="3200" dirty="0">
                <a:solidFill>
                  <a:srgbClr val="222222"/>
                </a:solidFill>
              </a:rPr>
              <a:t>C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in common, then C is the cause of the effect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EEE79F6D-42B2-5D41-EF56-D2801AC512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629A7D2-6DF1-2B2F-23E7-FAE49DAF20D0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19021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8F20C-30F6-4A42-9D54-CDA71871F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Agreement and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4F30F-70BC-4917-AF1A-362CB37B3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>
              <a:solidFill>
                <a:srgbClr val="222222"/>
              </a:solidFill>
              <a:latin typeface="+mj-lt"/>
            </a:endParaRPr>
          </a:p>
          <a:p>
            <a:pPr marL="0" indent="0" algn="ctr">
              <a:buNone/>
            </a:pPr>
            <a:endParaRPr lang="en-US" sz="3200" dirty="0">
              <a:solidFill>
                <a:srgbClr val="222222"/>
              </a:solidFill>
            </a:endParaRPr>
          </a:p>
          <a:p>
            <a:pPr marL="0" indent="0" algn="ctr">
              <a:buNone/>
            </a:pPr>
            <a:r>
              <a:rPr lang="en-US" sz="3200" dirty="0">
                <a:solidFill>
                  <a:srgbClr val="222222"/>
                </a:solidFill>
              </a:rPr>
              <a:t>I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f all cases where an effect occurs</a:t>
            </a:r>
            <a:r>
              <a:rPr lang="en-US" sz="3200" dirty="0">
                <a:solidFill>
                  <a:srgbClr val="222222"/>
                </a:solidFill>
              </a:rPr>
              <a:t> have a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single factor </a:t>
            </a:r>
            <a:r>
              <a:rPr lang="en-US" sz="3200" dirty="0">
                <a:solidFill>
                  <a:srgbClr val="222222"/>
                </a:solidFill>
              </a:rPr>
              <a:t>C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in common, then C is the cause of the effect</a:t>
            </a:r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b="1" i="0" dirty="0">
                <a:solidFill>
                  <a:srgbClr val="FF0000"/>
                </a:solidFill>
                <a:effectLst/>
              </a:rPr>
              <a:t>If situation A leads to an effect and situation B does not, and the only difference between them is that A exhibits factor C, then C causes the effect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EEE79F6D-42B2-5D41-EF56-D2801AC512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629A7D2-6DF1-2B2F-23E7-FAE49DAF20D0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951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4884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0251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FDF2C-4840-4A80-ADE5-D12FD8359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Agreement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32072-469B-4C0A-A72E-987345CAD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222222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222222"/>
              </a:solidFill>
            </a:endParaRPr>
          </a:p>
          <a:p>
            <a:pPr marL="0" indent="0" algn="ctr">
              <a:buNone/>
            </a:pPr>
            <a:r>
              <a:rPr lang="en-US" sz="3200" dirty="0">
                <a:solidFill>
                  <a:srgbClr val="222222"/>
                </a:solidFill>
              </a:rPr>
              <a:t>I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f all cases where an effect occurs</a:t>
            </a:r>
            <a:r>
              <a:rPr lang="en-US" sz="3200" dirty="0">
                <a:solidFill>
                  <a:srgbClr val="222222"/>
                </a:solidFill>
              </a:rPr>
              <a:t> have a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single factor </a:t>
            </a:r>
            <a:r>
              <a:rPr lang="en-US" sz="3200" dirty="0">
                <a:solidFill>
                  <a:srgbClr val="222222"/>
                </a:solidFill>
              </a:rPr>
              <a:t>C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in common, then C is the cause of the effect</a:t>
            </a:r>
          </a:p>
          <a:p>
            <a:pPr marL="0" indent="0">
              <a:buNone/>
            </a:pPr>
            <a:endParaRPr lang="en-US" sz="3200" dirty="0">
              <a:solidFill>
                <a:srgbClr val="222222"/>
              </a:solidFill>
            </a:endParaRPr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4DA85FFF-D6FB-4FC3-664A-E30C408372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1E3EC6A-D3F1-B204-F0D9-5FDD8D6DCDA2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47160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77979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76578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chemeClr val="tx1"/>
                          </a:solidFill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79839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  <p:sp>
        <p:nvSpPr>
          <p:cNvPr id="3" name="Arrow: Down 2">
            <a:extLst>
              <a:ext uri="{FF2B5EF4-FFF2-40B4-BE49-F238E27FC236}">
                <a16:creationId xmlns:a16="http://schemas.microsoft.com/office/drawing/2014/main" id="{54F86E08-B5AD-4D47-987B-AB902D5C3F57}"/>
              </a:ext>
            </a:extLst>
          </p:cNvPr>
          <p:cNvSpPr/>
          <p:nvPr/>
        </p:nvSpPr>
        <p:spPr>
          <a:xfrm rot="16200000">
            <a:off x="7353227" y="196257"/>
            <a:ext cx="677925" cy="421907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84827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8F20C-30F6-4A42-9D54-CDA71871F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4F30F-70BC-4917-AF1A-362CB37B3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>
              <a:solidFill>
                <a:srgbClr val="222222"/>
              </a:solidFill>
              <a:latin typeface="+mj-lt"/>
            </a:endParaRPr>
          </a:p>
          <a:p>
            <a:pPr marL="0" indent="0" algn="ctr">
              <a:buNone/>
            </a:pPr>
            <a:endParaRPr lang="en-US" sz="3200" dirty="0">
              <a:solidFill>
                <a:srgbClr val="222222"/>
              </a:solidFill>
              <a:latin typeface="+mj-lt"/>
            </a:endParaRPr>
          </a:p>
          <a:p>
            <a:pPr marL="0" indent="0" algn="ctr">
              <a:buNone/>
            </a:pPr>
            <a:r>
              <a:rPr lang="en-US" sz="3200" dirty="0">
                <a:solidFill>
                  <a:srgbClr val="222222"/>
                </a:solidFill>
              </a:rPr>
              <a:t>I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f all cases where an effect occurs</a:t>
            </a:r>
            <a:r>
              <a:rPr lang="en-US" sz="3200" dirty="0">
                <a:solidFill>
                  <a:srgbClr val="222222"/>
                </a:solidFill>
              </a:rPr>
              <a:t> have a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single factor </a:t>
            </a:r>
            <a:r>
              <a:rPr lang="en-US" sz="3200" dirty="0">
                <a:solidFill>
                  <a:srgbClr val="222222"/>
                </a:solidFill>
              </a:rPr>
              <a:t>C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in common, then C is the cause of the effect</a:t>
            </a:r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MODEL THE ILLUSTRATIVE EXAMPLE USING PROTEGE AND SWRL RULES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781EE500-2A61-0309-ECA7-9905D402E4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036B943-652B-87C2-49EA-74B5CA1075E8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81765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CBD0-CCD6-47C9-BF12-471489C2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Concomitant Variations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196D1-57D5-48D6-B0FD-EBECD036C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949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>
                <a:solidFill>
                  <a:srgbClr val="222222"/>
                </a:solidFill>
              </a:rPr>
              <a:t>I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f several situations lead to an effect, and changes in the effect are correlated with changes in factor C common to those situations, then we can infer C is the cause</a:t>
            </a:r>
          </a:p>
          <a:p>
            <a:pPr marL="0" indent="0">
              <a:buNone/>
            </a:pPr>
            <a:endParaRPr lang="en-US" sz="3200" dirty="0">
              <a:solidFill>
                <a:srgbClr val="222222"/>
              </a:solidFill>
            </a:endParaRPr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9F427509-FF72-86E3-6942-AE2D6E9FB5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A4761F2-5DDF-A0AD-7E76-8E5064F3FFDA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76575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CBD0-CCD6-47C9-BF12-471489C2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Concomitant Variations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196D1-57D5-48D6-B0FD-EBECD036C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949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>
                <a:solidFill>
                  <a:srgbClr val="222222"/>
                </a:solidFill>
              </a:rPr>
              <a:t>I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f several situations lead to an effect, and changes in the effect are correlated with changes in factor C common to those situations, then we can infer C is the cause</a:t>
            </a:r>
          </a:p>
          <a:p>
            <a:pPr marL="0" indent="0">
              <a:buNone/>
            </a:pPr>
            <a:endParaRPr lang="en-US" sz="3200" dirty="0">
              <a:solidFill>
                <a:srgbClr val="222222"/>
              </a:solidFill>
            </a:endParaRPr>
          </a:p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If everyone gets sick, but how sick they are depends on how much of a certain food they ingested, then that food is the cause</a:t>
            </a:r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9F427509-FF72-86E3-6942-AE2D6E9FB5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A4761F2-5DDF-A0AD-7E76-8E5064F3FFDA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26701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Little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Little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4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Very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12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Critical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47498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Little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Little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4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Very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12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Critical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37820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Little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Little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4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Very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12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highlight>
                            <a:srgbClr val="000000"/>
                          </a:highlight>
                          <a:latin typeface="Garamond" panose="02020404030301010803" pitchFamily="18" charset="0"/>
                        </a:rPr>
                        <a:t>Same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Critical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  <p:sp>
        <p:nvSpPr>
          <p:cNvPr id="3" name="Arrow: Down 2">
            <a:extLst>
              <a:ext uri="{FF2B5EF4-FFF2-40B4-BE49-F238E27FC236}">
                <a16:creationId xmlns:a16="http://schemas.microsoft.com/office/drawing/2014/main" id="{BF3C58DD-FB51-41E4-96E2-7CBA52B8D668}"/>
              </a:ext>
            </a:extLst>
          </p:cNvPr>
          <p:cNvSpPr/>
          <p:nvPr/>
        </p:nvSpPr>
        <p:spPr>
          <a:xfrm rot="16200000">
            <a:off x="6701419" y="-455552"/>
            <a:ext cx="677925" cy="5522689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6945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FDF2C-4840-4A80-ADE5-D12FD8359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Agreement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32072-469B-4C0A-A72E-987345CAD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222222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222222"/>
              </a:solidFill>
            </a:endParaRPr>
          </a:p>
          <a:p>
            <a:pPr marL="0" indent="0" algn="ctr">
              <a:buNone/>
            </a:pPr>
            <a:r>
              <a:rPr lang="en-US" sz="3200" dirty="0">
                <a:solidFill>
                  <a:srgbClr val="222222"/>
                </a:solidFill>
              </a:rPr>
              <a:t>I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f all cases where an effect occurs</a:t>
            </a:r>
            <a:r>
              <a:rPr lang="en-US" sz="3200" dirty="0">
                <a:solidFill>
                  <a:srgbClr val="222222"/>
                </a:solidFill>
              </a:rPr>
              <a:t> have a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single factor </a:t>
            </a:r>
            <a:r>
              <a:rPr lang="en-US" sz="3200" dirty="0">
                <a:solidFill>
                  <a:srgbClr val="222222"/>
                </a:solidFill>
              </a:rPr>
              <a:t>C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 in common, then C is the cause of the effect</a:t>
            </a:r>
          </a:p>
          <a:p>
            <a:pPr marL="0" indent="0">
              <a:buNone/>
            </a:pPr>
            <a:endParaRPr lang="en-US" sz="3200" dirty="0">
              <a:solidFill>
                <a:srgbClr val="222222"/>
              </a:solidFill>
            </a:endParaRPr>
          </a:p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If several people become ill after eating the same food, then that food is the cause of the illness</a:t>
            </a:r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4DA85FFF-D6FB-4FC3-664A-E30C408372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1E3EC6A-D3F1-B204-F0D9-5FDD8D6DCDA2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29272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CBD0-CCD6-47C9-BF12-471489C2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196D1-57D5-48D6-B0FD-EBECD036C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949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>
                <a:solidFill>
                  <a:srgbClr val="222222"/>
                </a:solidFill>
              </a:rPr>
              <a:t>I</a:t>
            </a:r>
            <a:r>
              <a:rPr lang="en-US" sz="3200" b="0" i="0" dirty="0">
                <a:solidFill>
                  <a:srgbClr val="222222"/>
                </a:solidFill>
                <a:effectLst/>
              </a:rPr>
              <a:t>f several situations lead to an effect, and changes in the effect are correlated with changes in factor C common to those situations, then we can infer C is the cause</a:t>
            </a:r>
          </a:p>
          <a:p>
            <a:pPr marL="0" indent="0">
              <a:buNone/>
            </a:pPr>
            <a:endParaRPr lang="en-US" sz="3200" dirty="0">
              <a:solidFill>
                <a:srgbClr val="222222"/>
              </a:solidFill>
            </a:endParaRPr>
          </a:p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MODEL THE ILLUSTRATIVE EXAMPLE USING PROTEGE AND SWRL RULES</a:t>
            </a:r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6D53A22B-A0C7-93F6-E6E6-C92CDCA7A0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8"/>
          <a:stretch/>
        </p:blipFill>
        <p:spPr>
          <a:xfrm>
            <a:off x="7979109" y="126586"/>
            <a:ext cx="3935329" cy="265825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F71BC68-2E71-1ECA-983F-D47530524C92}"/>
              </a:ext>
            </a:extLst>
          </p:cNvPr>
          <p:cNvSpPr/>
          <p:nvPr/>
        </p:nvSpPr>
        <p:spPr>
          <a:xfrm>
            <a:off x="9134061" y="1192696"/>
            <a:ext cx="1023730" cy="12261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1096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261F-47F2-E585-5E9F-671A6FCBF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835E8-70A0-A19B-8BF1-D023B3571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Mill’s Methods</a:t>
            </a:r>
          </a:p>
          <a:p>
            <a:endParaRPr lang="en-US"/>
          </a:p>
          <a:p>
            <a:r>
              <a:rPr lang="en-US">
                <a:solidFill>
                  <a:srgbClr val="FF0000"/>
                </a:solidFill>
              </a:rPr>
              <a:t>Formal Properties of Relations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9273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68D07-3099-4FDB-8BA7-C01D57586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6D064-249C-43C2-A280-243E3AE25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refer to objects in the world </a:t>
            </a:r>
            <a:r>
              <a:rPr lang="en-US" i="1" dirty="0"/>
              <a:t>directly</a:t>
            </a:r>
            <a:r>
              <a:rPr lang="en-US" dirty="0"/>
              <a:t> and </a:t>
            </a:r>
            <a:r>
              <a:rPr lang="en-US" i="1" dirty="0"/>
              <a:t>indirectly</a:t>
            </a:r>
            <a:endParaRPr lang="en-US" dirty="0"/>
          </a:p>
          <a:p>
            <a:endParaRPr lang="en-US" dirty="0"/>
          </a:p>
          <a:p>
            <a:r>
              <a:rPr lang="en-US" dirty="0"/>
              <a:t>If I point to Sam and say “There’s Sam!” I am referring to Sam directly</a:t>
            </a:r>
          </a:p>
          <a:p>
            <a:endParaRPr lang="en-US" dirty="0"/>
          </a:p>
          <a:p>
            <a:r>
              <a:rPr lang="en-US" dirty="0"/>
              <a:t>If I gesture in Sam’s direction and say “The person over there with a blue hat and red shoes” I am indirectly referring to Sam</a:t>
            </a:r>
          </a:p>
        </p:txBody>
      </p:sp>
    </p:spTree>
    <p:extLst>
      <p:ext uri="{BB962C8B-B14F-4D97-AF65-F5344CB8AC3E}">
        <p14:creationId xmlns:p14="http://schemas.microsoft.com/office/powerpoint/2010/main" val="128841108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8AA82-E166-440C-96EF-6E46217E9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DBD38-DA65-47C6-832C-275893E49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When we refer to individuals and objects indirectly, we often describe </a:t>
            </a:r>
            <a:r>
              <a:rPr lang="en-US" sz="3200" i="1" dirty="0"/>
              <a:t>properties</a:t>
            </a:r>
            <a:r>
              <a:rPr lang="en-US" sz="3200" dirty="0"/>
              <a:t> they have</a:t>
            </a:r>
          </a:p>
          <a:p>
            <a:endParaRPr lang="en-US" sz="3200" dirty="0"/>
          </a:p>
          <a:p>
            <a:r>
              <a:rPr lang="en-US" sz="3200" dirty="0"/>
              <a:t>For example, by referring to Sam as wearing a hat, I am describing Sam as bearing the property </a:t>
            </a:r>
            <a:r>
              <a:rPr lang="en-US" sz="3200" i="1" dirty="0"/>
              <a:t>wearing a hat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Properties are everywhere…</a:t>
            </a:r>
          </a:p>
        </p:txBody>
      </p:sp>
    </p:spTree>
    <p:extLst>
      <p:ext uri="{BB962C8B-B14F-4D97-AF65-F5344CB8AC3E}">
        <p14:creationId xmlns:p14="http://schemas.microsoft.com/office/powerpoint/2010/main" val="204512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56DF0-9926-4566-AD90-DE7C4C34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Descriptions</a:t>
            </a:r>
          </a:p>
        </p:txBody>
      </p:sp>
      <p:pic>
        <p:nvPicPr>
          <p:cNvPr id="5" name="Content Placeholder 4" descr="An apple sitting on a table&#10;&#10;Description automatically generated">
            <a:extLst>
              <a:ext uri="{FF2B5EF4-FFF2-40B4-BE49-F238E27FC236}">
                <a16:creationId xmlns:a16="http://schemas.microsoft.com/office/drawing/2014/main" id="{F00FBC90-BAFD-467A-9593-939225A588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081" y="2122642"/>
            <a:ext cx="6284259" cy="4194060"/>
          </a:xfrm>
        </p:spPr>
      </p:pic>
    </p:spTree>
    <p:extLst>
      <p:ext uri="{BB962C8B-B14F-4D97-AF65-F5344CB8AC3E}">
        <p14:creationId xmlns:p14="http://schemas.microsoft.com/office/powerpoint/2010/main" val="29366825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56DF0-9926-4566-AD90-DE7C4C34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Descriptions</a:t>
            </a:r>
          </a:p>
        </p:txBody>
      </p:sp>
      <p:pic>
        <p:nvPicPr>
          <p:cNvPr id="5" name="Content Placeholder 4" descr="An apple sitting on a table&#10;&#10;Description automatically generated">
            <a:extLst>
              <a:ext uri="{FF2B5EF4-FFF2-40B4-BE49-F238E27FC236}">
                <a16:creationId xmlns:a16="http://schemas.microsoft.com/office/drawing/2014/main" id="{F00FBC90-BAFD-467A-9593-939225A588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081" y="2122642"/>
            <a:ext cx="6284259" cy="4194060"/>
          </a:xfr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6DAD69F-B90E-4276-9EC9-25C105B5CB20}"/>
              </a:ext>
            </a:extLst>
          </p:cNvPr>
          <p:cNvCxnSpPr>
            <a:cxnSpLocks/>
          </p:cNvCxnSpPr>
          <p:nvPr/>
        </p:nvCxnSpPr>
        <p:spPr>
          <a:xfrm>
            <a:off x="2626660" y="2572871"/>
            <a:ext cx="2070846" cy="708211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77ADC3B-BCFD-453B-B8D4-E002F9519FE3}"/>
              </a:ext>
            </a:extLst>
          </p:cNvPr>
          <p:cNvSpPr txBox="1"/>
          <p:nvPr/>
        </p:nvSpPr>
        <p:spPr>
          <a:xfrm>
            <a:off x="1147484" y="2249246"/>
            <a:ext cx="1479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being red</a:t>
            </a:r>
          </a:p>
        </p:txBody>
      </p:sp>
    </p:spTree>
    <p:extLst>
      <p:ext uri="{BB962C8B-B14F-4D97-AF65-F5344CB8AC3E}">
        <p14:creationId xmlns:p14="http://schemas.microsoft.com/office/powerpoint/2010/main" val="403277604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56DF0-9926-4566-AD90-DE7C4C34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Descriptions</a:t>
            </a:r>
          </a:p>
        </p:txBody>
      </p:sp>
      <p:pic>
        <p:nvPicPr>
          <p:cNvPr id="5" name="Content Placeholder 4" descr="An apple sitting on a table&#10;&#10;Description automatically generated">
            <a:extLst>
              <a:ext uri="{FF2B5EF4-FFF2-40B4-BE49-F238E27FC236}">
                <a16:creationId xmlns:a16="http://schemas.microsoft.com/office/drawing/2014/main" id="{F00FBC90-BAFD-467A-9593-939225A588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081" y="2122642"/>
            <a:ext cx="6284259" cy="4194060"/>
          </a:xfr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6DAD69F-B90E-4276-9EC9-25C105B5CB20}"/>
              </a:ext>
            </a:extLst>
          </p:cNvPr>
          <p:cNvCxnSpPr>
            <a:cxnSpLocks/>
          </p:cNvCxnSpPr>
          <p:nvPr/>
        </p:nvCxnSpPr>
        <p:spPr>
          <a:xfrm flipH="1">
            <a:off x="7862047" y="1783976"/>
            <a:ext cx="1237129" cy="926935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77ADC3B-BCFD-453B-B8D4-E002F9519FE3}"/>
              </a:ext>
            </a:extLst>
          </p:cNvPr>
          <p:cNvSpPr txBox="1"/>
          <p:nvPr/>
        </p:nvSpPr>
        <p:spPr>
          <a:xfrm>
            <a:off x="9099176" y="1373401"/>
            <a:ext cx="17884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being round</a:t>
            </a:r>
          </a:p>
        </p:txBody>
      </p:sp>
    </p:spTree>
    <p:extLst>
      <p:ext uri="{BB962C8B-B14F-4D97-AF65-F5344CB8AC3E}">
        <p14:creationId xmlns:p14="http://schemas.microsoft.com/office/powerpoint/2010/main" val="252102015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56DF0-9926-4566-AD90-DE7C4C34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Descriptions</a:t>
            </a:r>
          </a:p>
        </p:txBody>
      </p:sp>
      <p:pic>
        <p:nvPicPr>
          <p:cNvPr id="5" name="Content Placeholder 4" descr="An apple sitting on a table&#10;&#10;Description automatically generated">
            <a:extLst>
              <a:ext uri="{FF2B5EF4-FFF2-40B4-BE49-F238E27FC236}">
                <a16:creationId xmlns:a16="http://schemas.microsoft.com/office/drawing/2014/main" id="{F00FBC90-BAFD-467A-9593-939225A588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081" y="2122642"/>
            <a:ext cx="6284259" cy="4194060"/>
          </a:xfr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6DAD69F-B90E-4276-9EC9-25C105B5CB20}"/>
              </a:ext>
            </a:extLst>
          </p:cNvPr>
          <p:cNvCxnSpPr>
            <a:cxnSpLocks/>
          </p:cNvCxnSpPr>
          <p:nvPr/>
        </p:nvCxnSpPr>
        <p:spPr>
          <a:xfrm flipV="1">
            <a:off x="3110755" y="4219672"/>
            <a:ext cx="1389528" cy="591671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77ADC3B-BCFD-453B-B8D4-E002F9519FE3}"/>
              </a:ext>
            </a:extLst>
          </p:cNvPr>
          <p:cNvSpPr txBox="1"/>
          <p:nvPr/>
        </p:nvSpPr>
        <p:spPr>
          <a:xfrm>
            <a:off x="883025" y="4658943"/>
            <a:ext cx="2227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being an image</a:t>
            </a:r>
          </a:p>
        </p:txBody>
      </p:sp>
    </p:spTree>
    <p:extLst>
      <p:ext uri="{BB962C8B-B14F-4D97-AF65-F5344CB8AC3E}">
        <p14:creationId xmlns:p14="http://schemas.microsoft.com/office/powerpoint/2010/main" val="292010681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56DF0-9926-4566-AD90-DE7C4C34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Descriptions</a:t>
            </a:r>
          </a:p>
        </p:txBody>
      </p:sp>
      <p:pic>
        <p:nvPicPr>
          <p:cNvPr id="5" name="Content Placeholder 4" descr="An apple sitting on a table&#10;&#10;Description automatically generated">
            <a:extLst>
              <a:ext uri="{FF2B5EF4-FFF2-40B4-BE49-F238E27FC236}">
                <a16:creationId xmlns:a16="http://schemas.microsoft.com/office/drawing/2014/main" id="{F00FBC90-BAFD-467A-9593-939225A588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081" y="2122642"/>
            <a:ext cx="6284259" cy="4194060"/>
          </a:xfr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6DAD69F-B90E-4276-9EC9-25C105B5CB20}"/>
              </a:ext>
            </a:extLst>
          </p:cNvPr>
          <p:cNvCxnSpPr>
            <a:cxnSpLocks/>
          </p:cNvCxnSpPr>
          <p:nvPr/>
        </p:nvCxnSpPr>
        <p:spPr>
          <a:xfrm flipV="1">
            <a:off x="3110755" y="4219672"/>
            <a:ext cx="1389528" cy="591671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77ADC3B-BCFD-453B-B8D4-E002F9519FE3}"/>
              </a:ext>
            </a:extLst>
          </p:cNvPr>
          <p:cNvSpPr txBox="1"/>
          <p:nvPr/>
        </p:nvSpPr>
        <p:spPr>
          <a:xfrm>
            <a:off x="883025" y="4658943"/>
            <a:ext cx="2227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being an image</a:t>
            </a:r>
          </a:p>
        </p:txBody>
      </p:sp>
      <p:pic>
        <p:nvPicPr>
          <p:cNvPr id="6" name="Graphic 5" descr="Smiling face outline">
            <a:extLst>
              <a:ext uri="{FF2B5EF4-FFF2-40B4-BE49-F238E27FC236}">
                <a16:creationId xmlns:a16="http://schemas.microsoft.com/office/drawing/2014/main" id="{D4F909BC-4263-4A35-BF22-4C66402B97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36059" y="510267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2912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A566D-A258-44E7-9CE6-96FD173FF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Entailments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D7EA5-E452-44B5-ABAC-FDFA6A3E2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Some natural language properties link to other properties</a:t>
            </a:r>
          </a:p>
          <a:p>
            <a:endParaRPr lang="en-US" sz="3200" dirty="0"/>
          </a:p>
          <a:p>
            <a:r>
              <a:rPr lang="en-US" sz="3200" dirty="0"/>
              <a:t>For example: If an apple is </a:t>
            </a:r>
            <a:r>
              <a:rPr lang="en-US" sz="3200" i="1" dirty="0"/>
              <a:t>red</a:t>
            </a:r>
            <a:r>
              <a:rPr lang="en-US" sz="3200" dirty="0"/>
              <a:t> then the apple </a:t>
            </a:r>
            <a:r>
              <a:rPr lang="en-US" sz="3200" i="1" dirty="0"/>
              <a:t>has a color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As another: If an apple is </a:t>
            </a:r>
            <a:r>
              <a:rPr lang="en-US" sz="3200" i="1" dirty="0"/>
              <a:t>round</a:t>
            </a:r>
            <a:r>
              <a:rPr lang="en-US" sz="3200" dirty="0"/>
              <a:t> then it has a </a:t>
            </a:r>
            <a:r>
              <a:rPr lang="en-US" sz="3200" i="1" dirty="0"/>
              <a:t>shape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And of course: If an object is an </a:t>
            </a:r>
            <a:r>
              <a:rPr lang="en-US" sz="3200" i="1" dirty="0"/>
              <a:t>image</a:t>
            </a:r>
            <a:r>
              <a:rPr lang="en-US" sz="3200" dirty="0"/>
              <a:t> then </a:t>
            </a:r>
            <a:r>
              <a:rPr lang="en-US" sz="3200" i="1" dirty="0"/>
              <a:t>represents</a:t>
            </a:r>
            <a:r>
              <a:rPr lang="en-US" sz="3200" dirty="0"/>
              <a:t> something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19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433973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004E8-ED5D-44B7-9FFB-69D2DCCA9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Entailments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3CDC7-AED7-4474-89F9-3B02749BC1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Identifying these relationships may help you learn a lot of information based on just a bit</a:t>
            </a:r>
          </a:p>
          <a:p>
            <a:endParaRPr lang="en-US" sz="3200" dirty="0"/>
          </a:p>
          <a:p>
            <a:r>
              <a:rPr lang="en-US" sz="3200" dirty="0"/>
              <a:t>Suppose you’re playing the game Clue</a:t>
            </a:r>
          </a:p>
          <a:p>
            <a:endParaRPr lang="en-US" sz="3200" dirty="0"/>
          </a:p>
          <a:p>
            <a:r>
              <a:rPr lang="en-US" sz="3200" dirty="0"/>
              <a:t>You know at least one person has committed a murder, but not which; you uncover properties which, when combined, narrow the culprit</a:t>
            </a:r>
          </a:p>
        </p:txBody>
      </p:sp>
    </p:spTree>
    <p:extLst>
      <p:ext uri="{BB962C8B-B14F-4D97-AF65-F5344CB8AC3E}">
        <p14:creationId xmlns:p14="http://schemas.microsoft.com/office/powerpoint/2010/main" val="17446244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88894-1941-4DB1-AF48-1CEDC65E4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67024-9149-42C4-BD19-A8654CDF1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Perhaps more interesting, are </a:t>
            </a:r>
            <a:r>
              <a:rPr lang="en-US" sz="3200" i="1" dirty="0"/>
              <a:t>two-placed</a:t>
            </a:r>
            <a:r>
              <a:rPr lang="en-US" sz="3200" dirty="0"/>
              <a:t> properties, or what are known as </a:t>
            </a:r>
            <a:r>
              <a:rPr lang="en-US" sz="3200" i="1" dirty="0"/>
              <a:t>relations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For example:</a:t>
            </a:r>
          </a:p>
          <a:p>
            <a:pPr lvl="1"/>
            <a:r>
              <a:rPr lang="en-US" sz="2800" dirty="0"/>
              <a:t>John is </a:t>
            </a:r>
            <a:r>
              <a:rPr lang="en-US" sz="2800" i="1" dirty="0"/>
              <a:t>taller than </a:t>
            </a:r>
            <a:r>
              <a:rPr lang="en-US" sz="2800" dirty="0"/>
              <a:t>Sam</a:t>
            </a:r>
          </a:p>
        </p:txBody>
      </p:sp>
      <p:pic>
        <p:nvPicPr>
          <p:cNvPr id="1026" name="Picture 2" descr="stick-figure – the UX Factor">
            <a:extLst>
              <a:ext uri="{FF2B5EF4-FFF2-40B4-BE49-F238E27FC236}">
                <a16:creationId xmlns:a16="http://schemas.microsoft.com/office/drawing/2014/main" id="{67DE6A16-902C-49C7-A7B9-9A782AF9A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947" y="3601344"/>
            <a:ext cx="1446352" cy="1405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stick-figure – the UX Factor">
            <a:extLst>
              <a:ext uri="{FF2B5EF4-FFF2-40B4-BE49-F238E27FC236}">
                <a16:creationId xmlns:a16="http://schemas.microsoft.com/office/drawing/2014/main" id="{4354B60E-D132-4C7A-BE1D-2E934D179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9299" y="3160450"/>
            <a:ext cx="2027893" cy="1970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4498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88894-1941-4DB1-AF48-1CEDC65E4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67024-9149-42C4-BD19-A8654CDF1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Perhaps more interesting, are </a:t>
            </a:r>
            <a:r>
              <a:rPr lang="en-US" sz="3200" i="1" dirty="0"/>
              <a:t>two-placed</a:t>
            </a:r>
            <a:r>
              <a:rPr lang="en-US" sz="3200" dirty="0"/>
              <a:t> properties, or what are known as </a:t>
            </a:r>
            <a:r>
              <a:rPr lang="en-US" sz="3200" i="1" dirty="0"/>
              <a:t>relations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For example:</a:t>
            </a:r>
          </a:p>
          <a:p>
            <a:pPr lvl="1"/>
            <a:r>
              <a:rPr lang="en-US" sz="2800" dirty="0"/>
              <a:t>John is </a:t>
            </a:r>
            <a:r>
              <a:rPr lang="en-US" sz="2800" i="1" dirty="0"/>
              <a:t>taller than </a:t>
            </a:r>
            <a:r>
              <a:rPr lang="en-US" sz="2800" dirty="0"/>
              <a:t>Sam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F61225-92F9-4D51-B520-6523FDFBDC3F}"/>
              </a:ext>
            </a:extLst>
          </p:cNvPr>
          <p:cNvGrpSpPr/>
          <p:nvPr/>
        </p:nvGrpSpPr>
        <p:grpSpPr>
          <a:xfrm>
            <a:off x="7192947" y="2493871"/>
            <a:ext cx="3474245" cy="2822088"/>
            <a:chOff x="7192947" y="2493871"/>
            <a:chExt cx="3474245" cy="2822088"/>
          </a:xfrm>
        </p:grpSpPr>
        <p:pic>
          <p:nvPicPr>
            <p:cNvPr id="1026" name="Picture 2" descr="stick-figure – the UX Factor">
              <a:extLst>
                <a:ext uri="{FF2B5EF4-FFF2-40B4-BE49-F238E27FC236}">
                  <a16:creationId xmlns:a16="http://schemas.microsoft.com/office/drawing/2014/main" id="{67DE6A16-902C-49C7-A7B9-9A782AF9A7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92947" y="3601344"/>
              <a:ext cx="1446352" cy="14056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 descr="stick-figure – the UX Factor">
              <a:extLst>
                <a:ext uri="{FF2B5EF4-FFF2-40B4-BE49-F238E27FC236}">
                  <a16:creationId xmlns:a16="http://schemas.microsoft.com/office/drawing/2014/main" id="{4354B60E-D132-4C7A-BE1D-2E934D179F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9299" y="3160450"/>
              <a:ext cx="2027893" cy="19708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F4C4F47-2E41-456F-A3CB-2FB993ADBB16}"/>
                </a:ext>
              </a:extLst>
            </p:cNvPr>
            <p:cNvSpPr txBox="1"/>
            <p:nvPr/>
          </p:nvSpPr>
          <p:spPr>
            <a:xfrm>
              <a:off x="7495491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Sam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286FFEF-1F34-4F2C-AA0D-515E980A0DF1}"/>
                </a:ext>
              </a:extLst>
            </p:cNvPr>
            <p:cNvSpPr txBox="1"/>
            <p:nvPr/>
          </p:nvSpPr>
          <p:spPr>
            <a:xfrm>
              <a:off x="9196045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John</a:t>
              </a:r>
            </a:p>
          </p:txBody>
        </p:sp>
        <p:sp>
          <p:nvSpPr>
            <p:cNvPr id="11" name="Arrow: Curved Up 10">
              <a:extLst>
                <a:ext uri="{FF2B5EF4-FFF2-40B4-BE49-F238E27FC236}">
                  <a16:creationId xmlns:a16="http://schemas.microsoft.com/office/drawing/2014/main" id="{3A1D9ACE-D5F0-4498-87BB-3F9322F37F47}"/>
                </a:ext>
              </a:extLst>
            </p:cNvPr>
            <p:cNvSpPr/>
            <p:nvPr/>
          </p:nvSpPr>
          <p:spPr>
            <a:xfrm rot="10800000">
              <a:off x="7714694" y="2493871"/>
              <a:ext cx="1946947" cy="781105"/>
            </a:xfrm>
            <a:prstGeom prst="curvedUp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23F5313-313C-4BBA-BD9E-9197ADE0422B}"/>
                </a:ext>
              </a:extLst>
            </p:cNvPr>
            <p:cNvSpPr txBox="1"/>
            <p:nvPr/>
          </p:nvSpPr>
          <p:spPr>
            <a:xfrm>
              <a:off x="9618964" y="2606452"/>
              <a:ext cx="9829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taller than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788984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88894-1941-4DB1-AF48-1CEDC65E4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67024-9149-42C4-BD19-A8654CDF1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Perhaps more interesting, are </a:t>
            </a:r>
            <a:r>
              <a:rPr lang="en-US" sz="3200" i="1" dirty="0"/>
              <a:t>two-placed</a:t>
            </a:r>
            <a:r>
              <a:rPr lang="en-US" sz="3200" dirty="0"/>
              <a:t> properties, or what are known as </a:t>
            </a:r>
            <a:r>
              <a:rPr lang="en-US" sz="3200" i="1" dirty="0"/>
              <a:t>relations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For example:</a:t>
            </a:r>
          </a:p>
          <a:p>
            <a:pPr lvl="1"/>
            <a:r>
              <a:rPr lang="en-US" sz="2800" dirty="0"/>
              <a:t>John is </a:t>
            </a:r>
            <a:r>
              <a:rPr lang="en-US" sz="2800" i="1" dirty="0"/>
              <a:t>taller than </a:t>
            </a:r>
            <a:r>
              <a:rPr lang="en-US" sz="2800" dirty="0"/>
              <a:t>Sam</a:t>
            </a:r>
          </a:p>
          <a:p>
            <a:pPr lvl="1"/>
            <a:r>
              <a:rPr lang="en-US" sz="2800" dirty="0"/>
              <a:t>Sam is </a:t>
            </a:r>
            <a:r>
              <a:rPr lang="en-US" sz="2800" i="1" dirty="0"/>
              <a:t>next to</a:t>
            </a:r>
            <a:r>
              <a:rPr lang="en-US" sz="2800" dirty="0"/>
              <a:t> John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4B71D1B-32B2-449C-9188-3AAA5C20288D}"/>
              </a:ext>
            </a:extLst>
          </p:cNvPr>
          <p:cNvGrpSpPr/>
          <p:nvPr/>
        </p:nvGrpSpPr>
        <p:grpSpPr>
          <a:xfrm>
            <a:off x="7192947" y="2493871"/>
            <a:ext cx="3474245" cy="2822088"/>
            <a:chOff x="7192947" y="2493871"/>
            <a:chExt cx="3474245" cy="2822088"/>
          </a:xfrm>
        </p:grpSpPr>
        <p:pic>
          <p:nvPicPr>
            <p:cNvPr id="5" name="Picture 2" descr="stick-figure – the UX Factor">
              <a:extLst>
                <a:ext uri="{FF2B5EF4-FFF2-40B4-BE49-F238E27FC236}">
                  <a16:creationId xmlns:a16="http://schemas.microsoft.com/office/drawing/2014/main" id="{E6595917-3059-4D5B-833B-6C807A812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92947" y="3601344"/>
              <a:ext cx="1446352" cy="14056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stick-figure – the UX Factor">
              <a:extLst>
                <a:ext uri="{FF2B5EF4-FFF2-40B4-BE49-F238E27FC236}">
                  <a16:creationId xmlns:a16="http://schemas.microsoft.com/office/drawing/2014/main" id="{CC27BB5B-3154-4ECB-8D57-3B9F3A14DD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9299" y="3160450"/>
              <a:ext cx="2027893" cy="19708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6A3EEF-62EA-410A-812D-56E7CB735DCE}"/>
                </a:ext>
              </a:extLst>
            </p:cNvPr>
            <p:cNvSpPr txBox="1"/>
            <p:nvPr/>
          </p:nvSpPr>
          <p:spPr>
            <a:xfrm>
              <a:off x="7495491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Sam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9BF6E47-E0A1-4234-83A1-04714960319A}"/>
                </a:ext>
              </a:extLst>
            </p:cNvPr>
            <p:cNvSpPr txBox="1"/>
            <p:nvPr/>
          </p:nvSpPr>
          <p:spPr>
            <a:xfrm>
              <a:off x="9196045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John</a:t>
              </a:r>
            </a:p>
          </p:txBody>
        </p:sp>
        <p:sp>
          <p:nvSpPr>
            <p:cNvPr id="9" name="Arrow: Curved Down 8">
              <a:extLst>
                <a:ext uri="{FF2B5EF4-FFF2-40B4-BE49-F238E27FC236}">
                  <a16:creationId xmlns:a16="http://schemas.microsoft.com/office/drawing/2014/main" id="{CF428362-1C9B-4CF5-A266-5D229F5A7FF1}"/>
                </a:ext>
              </a:extLst>
            </p:cNvPr>
            <p:cNvSpPr/>
            <p:nvPr/>
          </p:nvSpPr>
          <p:spPr>
            <a:xfrm>
              <a:off x="7714694" y="2493871"/>
              <a:ext cx="1946947" cy="781105"/>
            </a:xfrm>
            <a:prstGeom prst="curvedDown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265CCA1-9DD8-49F3-882D-E06AC40B41A6}"/>
                </a:ext>
              </a:extLst>
            </p:cNvPr>
            <p:cNvSpPr txBox="1"/>
            <p:nvPr/>
          </p:nvSpPr>
          <p:spPr>
            <a:xfrm>
              <a:off x="9618964" y="2606452"/>
              <a:ext cx="721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next 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767866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88894-1941-4DB1-AF48-1CEDC65E4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67024-9149-42C4-BD19-A8654CDF1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Perhaps more interesting, are </a:t>
            </a:r>
            <a:r>
              <a:rPr lang="en-US" sz="3200" i="1" dirty="0"/>
              <a:t>two-placed</a:t>
            </a:r>
            <a:r>
              <a:rPr lang="en-US" sz="3200" dirty="0"/>
              <a:t> properties, or what are known as </a:t>
            </a:r>
            <a:r>
              <a:rPr lang="en-US" sz="3200" i="1" dirty="0"/>
              <a:t>relations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For example:</a:t>
            </a:r>
          </a:p>
          <a:p>
            <a:pPr lvl="1"/>
            <a:r>
              <a:rPr lang="en-US" sz="2800" dirty="0"/>
              <a:t>John is </a:t>
            </a:r>
            <a:r>
              <a:rPr lang="en-US" sz="2800" i="1" dirty="0"/>
              <a:t>taller than </a:t>
            </a:r>
            <a:r>
              <a:rPr lang="en-US" sz="2800" dirty="0"/>
              <a:t>Sam</a:t>
            </a:r>
          </a:p>
          <a:p>
            <a:pPr lvl="1"/>
            <a:r>
              <a:rPr lang="en-US" sz="2800" dirty="0"/>
              <a:t>Sam is </a:t>
            </a:r>
            <a:r>
              <a:rPr lang="en-US" sz="2800" i="1" dirty="0"/>
              <a:t>next to</a:t>
            </a:r>
            <a:r>
              <a:rPr lang="en-US" sz="2800" dirty="0"/>
              <a:t> John</a:t>
            </a:r>
          </a:p>
          <a:p>
            <a:pPr lvl="1"/>
            <a:r>
              <a:rPr lang="en-US" sz="2800" dirty="0"/>
              <a:t>Sam is </a:t>
            </a:r>
            <a:r>
              <a:rPr lang="en-US" sz="2800" i="1" dirty="0"/>
              <a:t>smarter than </a:t>
            </a:r>
            <a:r>
              <a:rPr lang="en-US" sz="2800" dirty="0"/>
              <a:t>John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692693B-FB87-43CB-934E-FCC842B9A503}"/>
              </a:ext>
            </a:extLst>
          </p:cNvPr>
          <p:cNvGrpSpPr/>
          <p:nvPr/>
        </p:nvGrpSpPr>
        <p:grpSpPr>
          <a:xfrm>
            <a:off x="7192947" y="2493871"/>
            <a:ext cx="3591336" cy="2822088"/>
            <a:chOff x="7192947" y="2493871"/>
            <a:chExt cx="3591336" cy="2822088"/>
          </a:xfrm>
        </p:grpSpPr>
        <p:pic>
          <p:nvPicPr>
            <p:cNvPr id="5" name="Picture 2" descr="stick-figure – the UX Factor">
              <a:extLst>
                <a:ext uri="{FF2B5EF4-FFF2-40B4-BE49-F238E27FC236}">
                  <a16:creationId xmlns:a16="http://schemas.microsoft.com/office/drawing/2014/main" id="{DFCA78C1-3C75-44EB-9485-6994D370A6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92947" y="3601344"/>
              <a:ext cx="1446352" cy="14056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stick-figure – the UX Factor">
              <a:extLst>
                <a:ext uri="{FF2B5EF4-FFF2-40B4-BE49-F238E27FC236}">
                  <a16:creationId xmlns:a16="http://schemas.microsoft.com/office/drawing/2014/main" id="{0DD9DD28-32DF-4041-B60A-F288BE83F7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9299" y="3160450"/>
              <a:ext cx="2027893" cy="19708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C4AA43A-E6CF-4D1A-891C-D477E4C0BA61}"/>
                </a:ext>
              </a:extLst>
            </p:cNvPr>
            <p:cNvSpPr txBox="1"/>
            <p:nvPr/>
          </p:nvSpPr>
          <p:spPr>
            <a:xfrm>
              <a:off x="7495491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Sam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B4EAE9-50B3-4392-86E2-2726FDB26B3B}"/>
                </a:ext>
              </a:extLst>
            </p:cNvPr>
            <p:cNvSpPr txBox="1"/>
            <p:nvPr/>
          </p:nvSpPr>
          <p:spPr>
            <a:xfrm>
              <a:off x="9196045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John</a:t>
              </a:r>
            </a:p>
          </p:txBody>
        </p:sp>
        <p:sp>
          <p:nvSpPr>
            <p:cNvPr id="9" name="Arrow: Curved Down 8">
              <a:extLst>
                <a:ext uri="{FF2B5EF4-FFF2-40B4-BE49-F238E27FC236}">
                  <a16:creationId xmlns:a16="http://schemas.microsoft.com/office/drawing/2014/main" id="{8F37C083-1084-4BF3-906A-999A3E904DC7}"/>
                </a:ext>
              </a:extLst>
            </p:cNvPr>
            <p:cNvSpPr/>
            <p:nvPr/>
          </p:nvSpPr>
          <p:spPr>
            <a:xfrm>
              <a:off x="7714694" y="2493871"/>
              <a:ext cx="1946947" cy="781105"/>
            </a:xfrm>
            <a:prstGeom prst="curvedDown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2DD0726-F01C-402D-9845-A9B5BB45B70A}"/>
                </a:ext>
              </a:extLst>
            </p:cNvPr>
            <p:cNvSpPr txBox="1"/>
            <p:nvPr/>
          </p:nvSpPr>
          <p:spPr>
            <a:xfrm>
              <a:off x="9618964" y="2606452"/>
              <a:ext cx="11653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smarter than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285183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88894-1941-4DB1-AF48-1CEDC65E4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67024-9149-42C4-BD19-A8654CDF1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Perhaps more interesting, are </a:t>
            </a:r>
            <a:r>
              <a:rPr lang="en-US" sz="3200" i="1" dirty="0"/>
              <a:t>two-placed</a:t>
            </a:r>
            <a:r>
              <a:rPr lang="en-US" sz="3200" dirty="0"/>
              <a:t> properties, or what are known as </a:t>
            </a:r>
            <a:r>
              <a:rPr lang="en-US" sz="3200" i="1" dirty="0"/>
              <a:t>relations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For example:</a:t>
            </a:r>
          </a:p>
          <a:p>
            <a:pPr lvl="1"/>
            <a:r>
              <a:rPr lang="en-US" sz="2800" dirty="0"/>
              <a:t>John is </a:t>
            </a:r>
            <a:r>
              <a:rPr lang="en-US" sz="2800" i="1" dirty="0"/>
              <a:t>taller than </a:t>
            </a:r>
            <a:r>
              <a:rPr lang="en-US" sz="2800" dirty="0"/>
              <a:t>Sam</a:t>
            </a:r>
          </a:p>
          <a:p>
            <a:pPr lvl="1"/>
            <a:r>
              <a:rPr lang="en-US" sz="2800" dirty="0"/>
              <a:t>Sam is </a:t>
            </a:r>
            <a:r>
              <a:rPr lang="en-US" sz="2800" i="1" dirty="0"/>
              <a:t>next to</a:t>
            </a:r>
            <a:r>
              <a:rPr lang="en-US" sz="2800" dirty="0"/>
              <a:t> John</a:t>
            </a:r>
          </a:p>
          <a:p>
            <a:pPr lvl="1"/>
            <a:r>
              <a:rPr lang="en-US" sz="2800" dirty="0"/>
              <a:t>Sam is </a:t>
            </a:r>
            <a:r>
              <a:rPr lang="en-US" sz="2800" i="1" dirty="0"/>
              <a:t>smarter than </a:t>
            </a:r>
            <a:r>
              <a:rPr lang="en-US" sz="2800" dirty="0"/>
              <a:t>John</a:t>
            </a:r>
          </a:p>
          <a:p>
            <a:pPr lvl="1"/>
            <a:r>
              <a:rPr lang="en-US" sz="2800" dirty="0"/>
              <a:t>John is </a:t>
            </a:r>
            <a:r>
              <a:rPr lang="en-US" sz="2800" i="1" dirty="0"/>
              <a:t>heavier than </a:t>
            </a:r>
            <a:r>
              <a:rPr lang="en-US" sz="2800" dirty="0"/>
              <a:t>Sam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A7E8896-8AE5-4A23-9895-121DBF5EFBBF}"/>
              </a:ext>
            </a:extLst>
          </p:cNvPr>
          <p:cNvGrpSpPr/>
          <p:nvPr/>
        </p:nvGrpSpPr>
        <p:grpSpPr>
          <a:xfrm>
            <a:off x="7192947" y="2493871"/>
            <a:ext cx="3548055" cy="2822088"/>
            <a:chOff x="7192947" y="2493871"/>
            <a:chExt cx="3548055" cy="2822088"/>
          </a:xfrm>
        </p:grpSpPr>
        <p:pic>
          <p:nvPicPr>
            <p:cNvPr id="5" name="Picture 2" descr="stick-figure – the UX Factor">
              <a:extLst>
                <a:ext uri="{FF2B5EF4-FFF2-40B4-BE49-F238E27FC236}">
                  <a16:creationId xmlns:a16="http://schemas.microsoft.com/office/drawing/2014/main" id="{95027EEF-173E-437E-8686-9588871857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92947" y="3601344"/>
              <a:ext cx="1446352" cy="14056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stick-figure – the UX Factor">
              <a:extLst>
                <a:ext uri="{FF2B5EF4-FFF2-40B4-BE49-F238E27FC236}">
                  <a16:creationId xmlns:a16="http://schemas.microsoft.com/office/drawing/2014/main" id="{2E6A6F91-EB70-4335-AE74-B832DF248A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9299" y="3160450"/>
              <a:ext cx="2027893" cy="19708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FB90F14-C367-418B-9766-F78835E6C563}"/>
                </a:ext>
              </a:extLst>
            </p:cNvPr>
            <p:cNvSpPr txBox="1"/>
            <p:nvPr/>
          </p:nvSpPr>
          <p:spPr>
            <a:xfrm>
              <a:off x="7495491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Sam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FD0F2FD-5D74-4B5F-BC58-52CF3A10A17E}"/>
                </a:ext>
              </a:extLst>
            </p:cNvPr>
            <p:cNvSpPr txBox="1"/>
            <p:nvPr/>
          </p:nvSpPr>
          <p:spPr>
            <a:xfrm>
              <a:off x="9196045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John</a:t>
              </a:r>
            </a:p>
          </p:txBody>
        </p:sp>
        <p:sp>
          <p:nvSpPr>
            <p:cNvPr id="9" name="Arrow: Curved Up 8">
              <a:extLst>
                <a:ext uri="{FF2B5EF4-FFF2-40B4-BE49-F238E27FC236}">
                  <a16:creationId xmlns:a16="http://schemas.microsoft.com/office/drawing/2014/main" id="{CBBFE307-0323-45FE-A355-75F6D2B66C55}"/>
                </a:ext>
              </a:extLst>
            </p:cNvPr>
            <p:cNvSpPr/>
            <p:nvPr/>
          </p:nvSpPr>
          <p:spPr>
            <a:xfrm rot="10800000">
              <a:off x="7714694" y="2493871"/>
              <a:ext cx="1946947" cy="781105"/>
            </a:xfrm>
            <a:prstGeom prst="curvedUp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6A460D-895C-4B1E-9524-C8C60F829E2D}"/>
                </a:ext>
              </a:extLst>
            </p:cNvPr>
            <p:cNvSpPr txBox="1"/>
            <p:nvPr/>
          </p:nvSpPr>
          <p:spPr>
            <a:xfrm>
              <a:off x="9618964" y="2606452"/>
              <a:ext cx="1122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heavier than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036519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88894-1941-4DB1-AF48-1CEDC65E4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67024-9149-42C4-BD19-A8654CDF1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Perhaps more interesting, are </a:t>
            </a:r>
            <a:r>
              <a:rPr lang="en-US" sz="3200" i="1" dirty="0"/>
              <a:t>two-placed</a:t>
            </a:r>
            <a:r>
              <a:rPr lang="en-US" sz="3200" dirty="0"/>
              <a:t> properties, or what are known as </a:t>
            </a:r>
            <a:r>
              <a:rPr lang="en-US" sz="3200" i="1" dirty="0"/>
              <a:t>relations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For example:</a:t>
            </a:r>
          </a:p>
          <a:p>
            <a:pPr lvl="1"/>
            <a:r>
              <a:rPr lang="en-US" dirty="0"/>
              <a:t>Joh</a:t>
            </a:r>
            <a:r>
              <a:rPr lang="en-US" sz="2800" dirty="0"/>
              <a:t>n is </a:t>
            </a:r>
            <a:r>
              <a:rPr lang="en-US" sz="2800" i="1" dirty="0"/>
              <a:t>taller than </a:t>
            </a:r>
            <a:r>
              <a:rPr lang="en-US" sz="2800" dirty="0"/>
              <a:t>Sam</a:t>
            </a:r>
          </a:p>
          <a:p>
            <a:pPr lvl="1"/>
            <a:r>
              <a:rPr lang="en-US" sz="2800" dirty="0"/>
              <a:t>Sam is </a:t>
            </a:r>
            <a:r>
              <a:rPr lang="en-US" sz="2800" i="1" dirty="0"/>
              <a:t>next to</a:t>
            </a:r>
            <a:r>
              <a:rPr lang="en-US" sz="2800" dirty="0"/>
              <a:t> John</a:t>
            </a:r>
          </a:p>
          <a:p>
            <a:pPr lvl="1"/>
            <a:r>
              <a:rPr lang="en-US" sz="2800" dirty="0"/>
              <a:t>Sam is </a:t>
            </a:r>
            <a:r>
              <a:rPr lang="en-US" sz="2800" i="1" dirty="0"/>
              <a:t>smarter than </a:t>
            </a:r>
            <a:r>
              <a:rPr lang="en-US" sz="2800" dirty="0"/>
              <a:t>John</a:t>
            </a:r>
          </a:p>
          <a:p>
            <a:pPr lvl="1"/>
            <a:r>
              <a:rPr lang="en-US" sz="2800" dirty="0"/>
              <a:t>John is </a:t>
            </a:r>
            <a:r>
              <a:rPr lang="en-US" sz="2800" i="1" dirty="0"/>
              <a:t>heavier than </a:t>
            </a:r>
            <a:r>
              <a:rPr lang="en-US" sz="2800" dirty="0"/>
              <a:t>Sam </a:t>
            </a:r>
          </a:p>
          <a:p>
            <a:pPr lvl="1"/>
            <a:r>
              <a:rPr lang="en-US" sz="2800" dirty="0"/>
              <a:t>Sam is </a:t>
            </a:r>
            <a:r>
              <a:rPr lang="en-US" sz="2800" i="1" dirty="0"/>
              <a:t>the smartest </a:t>
            </a:r>
            <a:r>
              <a:rPr lang="en-US" sz="2800" dirty="0"/>
              <a:t>person in the room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0443CEB-6451-42B6-8DB0-9E858866132D}"/>
              </a:ext>
            </a:extLst>
          </p:cNvPr>
          <p:cNvGrpSpPr/>
          <p:nvPr/>
        </p:nvGrpSpPr>
        <p:grpSpPr>
          <a:xfrm>
            <a:off x="7192947" y="2493871"/>
            <a:ext cx="3591336" cy="2822088"/>
            <a:chOff x="7192947" y="2493871"/>
            <a:chExt cx="3591336" cy="2822088"/>
          </a:xfrm>
        </p:grpSpPr>
        <p:pic>
          <p:nvPicPr>
            <p:cNvPr id="5" name="Picture 2" descr="stick-figure – the UX Factor">
              <a:extLst>
                <a:ext uri="{FF2B5EF4-FFF2-40B4-BE49-F238E27FC236}">
                  <a16:creationId xmlns:a16="http://schemas.microsoft.com/office/drawing/2014/main" id="{78D9D7D5-71A1-450F-A371-D3DC142EA1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92947" y="3601344"/>
              <a:ext cx="1446352" cy="14056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stick-figure – the UX Factor">
              <a:extLst>
                <a:ext uri="{FF2B5EF4-FFF2-40B4-BE49-F238E27FC236}">
                  <a16:creationId xmlns:a16="http://schemas.microsoft.com/office/drawing/2014/main" id="{287C7451-AA12-423E-942A-A21D264FF4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9299" y="3160450"/>
              <a:ext cx="2027893" cy="19708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F9B9BDD-58B0-461E-90B3-8C854F4E60DC}"/>
                </a:ext>
              </a:extLst>
            </p:cNvPr>
            <p:cNvSpPr txBox="1"/>
            <p:nvPr/>
          </p:nvSpPr>
          <p:spPr>
            <a:xfrm>
              <a:off x="7495491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Sam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FCC2D7-DF27-46F2-ACB3-2E6B1E67B0E9}"/>
                </a:ext>
              </a:extLst>
            </p:cNvPr>
            <p:cNvSpPr txBox="1"/>
            <p:nvPr/>
          </p:nvSpPr>
          <p:spPr>
            <a:xfrm>
              <a:off x="9196045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John</a:t>
              </a:r>
            </a:p>
          </p:txBody>
        </p:sp>
        <p:sp>
          <p:nvSpPr>
            <p:cNvPr id="9" name="Arrow: Curved Down 8">
              <a:extLst>
                <a:ext uri="{FF2B5EF4-FFF2-40B4-BE49-F238E27FC236}">
                  <a16:creationId xmlns:a16="http://schemas.microsoft.com/office/drawing/2014/main" id="{40DF1797-5A23-43A6-AD25-0E7F9E38F14D}"/>
                </a:ext>
              </a:extLst>
            </p:cNvPr>
            <p:cNvSpPr/>
            <p:nvPr/>
          </p:nvSpPr>
          <p:spPr>
            <a:xfrm>
              <a:off x="7714694" y="2493871"/>
              <a:ext cx="1946947" cy="781105"/>
            </a:xfrm>
            <a:prstGeom prst="curvedDown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DE9874-BB64-40CC-99C4-E5880594A614}"/>
                </a:ext>
              </a:extLst>
            </p:cNvPr>
            <p:cNvSpPr txBox="1"/>
            <p:nvPr/>
          </p:nvSpPr>
          <p:spPr>
            <a:xfrm>
              <a:off x="9618964" y="2606452"/>
              <a:ext cx="11653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smarter than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395259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8945E-A614-4911-AB35-46F7BA859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76FC1-5C81-4A39-96EE-2630E80BE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Relations </a:t>
            </a:r>
            <a:r>
              <a:rPr lang="en-US" sz="3200" i="1" dirty="0"/>
              <a:t>themselves</a:t>
            </a:r>
            <a:r>
              <a:rPr lang="en-US" sz="3200" dirty="0"/>
              <a:t> have properties in natural language, which can reveal lots of information 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2E1DC0-D865-473A-A982-2938EBC6495A}"/>
              </a:ext>
            </a:extLst>
          </p:cNvPr>
          <p:cNvSpPr txBox="1"/>
          <p:nvPr/>
        </p:nvSpPr>
        <p:spPr>
          <a:xfrm>
            <a:off x="838200" y="3198527"/>
            <a:ext cx="6335486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For example: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John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next to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 Sam, means Sam is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next to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 John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479563C-2491-42FD-9D29-D8CFA85C3968}"/>
              </a:ext>
            </a:extLst>
          </p:cNvPr>
          <p:cNvGrpSpPr/>
          <p:nvPr/>
        </p:nvGrpSpPr>
        <p:grpSpPr>
          <a:xfrm>
            <a:off x="7468075" y="3623613"/>
            <a:ext cx="3474245" cy="2155509"/>
            <a:chOff x="7192947" y="3160450"/>
            <a:chExt cx="3474245" cy="2155509"/>
          </a:xfrm>
        </p:grpSpPr>
        <p:pic>
          <p:nvPicPr>
            <p:cNvPr id="6" name="Picture 2" descr="stick-figure – the UX Factor">
              <a:extLst>
                <a:ext uri="{FF2B5EF4-FFF2-40B4-BE49-F238E27FC236}">
                  <a16:creationId xmlns:a16="http://schemas.microsoft.com/office/drawing/2014/main" id="{698081DB-03C2-4BFC-8899-33292DFAF6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92947" y="3601344"/>
              <a:ext cx="1446352" cy="14056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stick-figure – the UX Factor">
              <a:extLst>
                <a:ext uri="{FF2B5EF4-FFF2-40B4-BE49-F238E27FC236}">
                  <a16:creationId xmlns:a16="http://schemas.microsoft.com/office/drawing/2014/main" id="{F3B1922D-6CAD-4F32-B233-C473F40D8A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39299" y="3160450"/>
              <a:ext cx="2027893" cy="19708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81EC464-74D7-4301-A281-AA8F55675EEF}"/>
                </a:ext>
              </a:extLst>
            </p:cNvPr>
            <p:cNvSpPr txBox="1"/>
            <p:nvPr/>
          </p:nvSpPr>
          <p:spPr>
            <a:xfrm>
              <a:off x="7495491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Sam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1428BC2-AAE2-4764-B903-B2365C927532}"/>
                </a:ext>
              </a:extLst>
            </p:cNvPr>
            <p:cNvSpPr txBox="1"/>
            <p:nvPr/>
          </p:nvSpPr>
          <p:spPr>
            <a:xfrm>
              <a:off x="9196045" y="494662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John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808549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8945E-A614-4911-AB35-46F7BA859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76FC1-5C81-4A39-96EE-2630E80BE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Relations </a:t>
            </a:r>
            <a:r>
              <a:rPr lang="en-US" sz="3200" i="1" dirty="0"/>
              <a:t>themselves</a:t>
            </a:r>
            <a:r>
              <a:rPr lang="en-US" sz="3200" dirty="0"/>
              <a:t> have properties in natural language, which can reveal lots of information 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2E1DC0-D865-473A-A982-2938EBC6495A}"/>
              </a:ext>
            </a:extLst>
          </p:cNvPr>
          <p:cNvSpPr txBox="1"/>
          <p:nvPr/>
        </p:nvSpPr>
        <p:spPr>
          <a:xfrm>
            <a:off x="838200" y="3198527"/>
            <a:ext cx="6335486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For example: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John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next to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 Sam, means Sam is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next to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 John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72CD0E-7C5E-4357-AF33-A61388428C47}"/>
              </a:ext>
            </a:extLst>
          </p:cNvPr>
          <p:cNvGrpSpPr/>
          <p:nvPr/>
        </p:nvGrpSpPr>
        <p:grpSpPr>
          <a:xfrm>
            <a:off x="7468075" y="2957034"/>
            <a:ext cx="3474245" cy="3688651"/>
            <a:chOff x="7468075" y="2957034"/>
            <a:chExt cx="3474245" cy="368865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479563C-2491-42FD-9D29-D8CFA85C3968}"/>
                </a:ext>
              </a:extLst>
            </p:cNvPr>
            <p:cNvGrpSpPr/>
            <p:nvPr/>
          </p:nvGrpSpPr>
          <p:grpSpPr>
            <a:xfrm>
              <a:off x="7468075" y="2957034"/>
              <a:ext cx="3474245" cy="2822088"/>
              <a:chOff x="7192947" y="2493871"/>
              <a:chExt cx="3474245" cy="2822088"/>
            </a:xfrm>
          </p:grpSpPr>
          <p:pic>
            <p:nvPicPr>
              <p:cNvPr id="6" name="Picture 2" descr="stick-figure – the UX Factor">
                <a:extLst>
                  <a:ext uri="{FF2B5EF4-FFF2-40B4-BE49-F238E27FC236}">
                    <a16:creationId xmlns:a16="http://schemas.microsoft.com/office/drawing/2014/main" id="{698081DB-03C2-4BFC-8899-33292DFAF69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192947" y="3601344"/>
                <a:ext cx="1446352" cy="140566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2" descr="stick-figure – the UX Factor">
                <a:extLst>
                  <a:ext uri="{FF2B5EF4-FFF2-40B4-BE49-F238E27FC236}">
                    <a16:creationId xmlns:a16="http://schemas.microsoft.com/office/drawing/2014/main" id="{F3B1922D-6CAD-4F32-B233-C473F40D8A4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39299" y="3160450"/>
                <a:ext cx="2027893" cy="197084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81EC464-74D7-4301-A281-AA8F55675EEF}"/>
                  </a:ext>
                </a:extLst>
              </p:cNvPr>
              <p:cNvSpPr txBox="1"/>
              <p:nvPr/>
            </p:nvSpPr>
            <p:spPr>
              <a:xfrm>
                <a:off x="7495491" y="4946627"/>
                <a:ext cx="914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aramond"/>
                    <a:ea typeface="+mn-ea"/>
                    <a:cs typeface="+mn-cs"/>
                  </a:rPr>
                  <a:t>Sam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1428BC2-AAE2-4764-B903-B2365C927532}"/>
                  </a:ext>
                </a:extLst>
              </p:cNvPr>
              <p:cNvSpPr txBox="1"/>
              <p:nvPr/>
            </p:nvSpPr>
            <p:spPr>
              <a:xfrm>
                <a:off x="9196045" y="4946627"/>
                <a:ext cx="914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aramond"/>
                    <a:ea typeface="+mn-ea"/>
                    <a:cs typeface="+mn-cs"/>
                  </a:rPr>
                  <a:t>John</a:t>
                </a:r>
              </a:p>
            </p:txBody>
          </p:sp>
          <p:sp>
            <p:nvSpPr>
              <p:cNvPr id="10" name="Arrow: Curved Down 9">
                <a:extLst>
                  <a:ext uri="{FF2B5EF4-FFF2-40B4-BE49-F238E27FC236}">
                    <a16:creationId xmlns:a16="http://schemas.microsoft.com/office/drawing/2014/main" id="{2818E620-E857-49CD-AB0A-0ABED4C0FCCF}"/>
                  </a:ext>
                </a:extLst>
              </p:cNvPr>
              <p:cNvSpPr/>
              <p:nvPr/>
            </p:nvSpPr>
            <p:spPr>
              <a:xfrm>
                <a:off x="7714694" y="2493871"/>
                <a:ext cx="1946947" cy="781105"/>
              </a:xfrm>
              <a:prstGeom prst="curvedDownArrow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F95445F-F9BF-433D-800A-BAE109B64E62}"/>
                  </a:ext>
                </a:extLst>
              </p:cNvPr>
              <p:cNvSpPr txBox="1"/>
              <p:nvPr/>
            </p:nvSpPr>
            <p:spPr>
              <a:xfrm>
                <a:off x="9618964" y="2606452"/>
                <a:ext cx="7216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aramond"/>
                    <a:ea typeface="+mn-ea"/>
                    <a:cs typeface="+mn-cs"/>
                  </a:rPr>
                  <a:t>next to</a:t>
                </a:r>
              </a:p>
            </p:txBody>
          </p:sp>
        </p:grpSp>
        <p:sp>
          <p:nvSpPr>
            <p:cNvPr id="15" name="Arrow: Curved Down 14">
              <a:extLst>
                <a:ext uri="{FF2B5EF4-FFF2-40B4-BE49-F238E27FC236}">
                  <a16:creationId xmlns:a16="http://schemas.microsoft.com/office/drawing/2014/main" id="{FB332B08-91D8-4B04-BDEC-DB634ADC1A3F}"/>
                </a:ext>
              </a:extLst>
            </p:cNvPr>
            <p:cNvSpPr/>
            <p:nvPr/>
          </p:nvSpPr>
          <p:spPr>
            <a:xfrm rot="10800000">
              <a:off x="7940954" y="5864580"/>
              <a:ext cx="1946947" cy="781105"/>
            </a:xfrm>
            <a:prstGeom prst="curvedDown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0E39ED8-0295-4D8E-AB9F-5C2280A49347}"/>
                </a:ext>
              </a:extLst>
            </p:cNvPr>
            <p:cNvSpPr txBox="1"/>
            <p:nvPr/>
          </p:nvSpPr>
          <p:spPr>
            <a:xfrm>
              <a:off x="9887901" y="5992986"/>
              <a:ext cx="7216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next 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480936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8945E-A614-4911-AB35-46F7BA859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76FC1-5C81-4A39-96EE-2630E80BE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Relations </a:t>
            </a:r>
            <a:r>
              <a:rPr lang="en-US" sz="3200" i="1" dirty="0"/>
              <a:t>themselves</a:t>
            </a:r>
            <a:r>
              <a:rPr lang="en-US" sz="3200" dirty="0"/>
              <a:t> have properties in natural language, which can reveal lots of information 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2E1DC0-D865-473A-A982-2938EBC6495A}"/>
              </a:ext>
            </a:extLst>
          </p:cNvPr>
          <p:cNvSpPr txBox="1"/>
          <p:nvPr/>
        </p:nvSpPr>
        <p:spPr>
          <a:xfrm>
            <a:off x="838200" y="3198527"/>
            <a:ext cx="63354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For example: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John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next to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 Sam, means Sam is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next to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 John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John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taller than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Sam and Sam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taller than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Sally, means John is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taller than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Sally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44E1597-8542-4286-8D6B-E69A6771EDDF}"/>
              </a:ext>
            </a:extLst>
          </p:cNvPr>
          <p:cNvGrpSpPr/>
          <p:nvPr/>
        </p:nvGrpSpPr>
        <p:grpSpPr>
          <a:xfrm>
            <a:off x="6858475" y="2885561"/>
            <a:ext cx="5265475" cy="3704496"/>
            <a:chOff x="6858475" y="2885561"/>
            <a:chExt cx="5265475" cy="370449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E7C8955-386A-4121-95F6-93ABE305D0C7}"/>
                </a:ext>
              </a:extLst>
            </p:cNvPr>
            <p:cNvGrpSpPr/>
            <p:nvPr/>
          </p:nvGrpSpPr>
          <p:grpSpPr>
            <a:xfrm>
              <a:off x="6858475" y="2885561"/>
              <a:ext cx="5265475" cy="3704496"/>
              <a:chOff x="6858475" y="2885561"/>
              <a:chExt cx="5265475" cy="3704496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C9B990EE-2EFA-4988-AD55-7D29DB7AC73D}"/>
                  </a:ext>
                </a:extLst>
              </p:cNvPr>
              <p:cNvGrpSpPr/>
              <p:nvPr/>
            </p:nvGrpSpPr>
            <p:grpSpPr>
              <a:xfrm>
                <a:off x="6858475" y="3069615"/>
                <a:ext cx="5265475" cy="3520442"/>
                <a:chOff x="6858475" y="3069615"/>
                <a:chExt cx="5265475" cy="3520442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90CAFC66-6C1E-41AE-87F7-2B219AC58ED9}"/>
                    </a:ext>
                  </a:extLst>
                </p:cNvPr>
                <p:cNvGrpSpPr/>
                <p:nvPr/>
              </p:nvGrpSpPr>
              <p:grpSpPr>
                <a:xfrm>
                  <a:off x="6858475" y="3069615"/>
                  <a:ext cx="4114971" cy="3520442"/>
                  <a:chOff x="7468075" y="3069615"/>
                  <a:chExt cx="4114971" cy="3520442"/>
                </a:xfrm>
              </p:grpSpPr>
              <p:grpSp>
                <p:nvGrpSpPr>
                  <p:cNvPr id="6" name="Group 5">
                    <a:extLst>
                      <a:ext uri="{FF2B5EF4-FFF2-40B4-BE49-F238E27FC236}">
                        <a16:creationId xmlns:a16="http://schemas.microsoft.com/office/drawing/2014/main" id="{938D81E1-BB98-450B-9EDE-C378BB6B5620}"/>
                      </a:ext>
                    </a:extLst>
                  </p:cNvPr>
                  <p:cNvGrpSpPr/>
                  <p:nvPr/>
                </p:nvGrpSpPr>
                <p:grpSpPr>
                  <a:xfrm>
                    <a:off x="7468075" y="3069615"/>
                    <a:ext cx="3474245" cy="2709507"/>
                    <a:chOff x="7192947" y="2606452"/>
                    <a:chExt cx="3474245" cy="2709507"/>
                  </a:xfrm>
                </p:grpSpPr>
                <p:pic>
                  <p:nvPicPr>
                    <p:cNvPr id="9" name="Picture 2" descr="stick-figure – the UX Factor">
                      <a:extLst>
                        <a:ext uri="{FF2B5EF4-FFF2-40B4-BE49-F238E27FC236}">
                          <a16:creationId xmlns:a16="http://schemas.microsoft.com/office/drawing/2014/main" id="{2CBFED7B-A42A-4B0F-87B7-26708EBE04E7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7192947" y="3601344"/>
                      <a:ext cx="1446352" cy="1405662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pic>
                  <p:nvPicPr>
                    <p:cNvPr id="10" name="Picture 2" descr="stick-figure – the UX Factor">
                      <a:extLst>
                        <a:ext uri="{FF2B5EF4-FFF2-40B4-BE49-F238E27FC236}">
                          <a16:creationId xmlns:a16="http://schemas.microsoft.com/office/drawing/2014/main" id="{18D8403B-A100-4755-874F-4CBA6EE478B8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8639299" y="3160450"/>
                      <a:ext cx="2027893" cy="1970843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11" name="TextBox 10">
                      <a:extLst>
                        <a:ext uri="{FF2B5EF4-FFF2-40B4-BE49-F238E27FC236}">
                          <a16:creationId xmlns:a16="http://schemas.microsoft.com/office/drawing/2014/main" id="{7B04A208-E9D8-47C7-BA2E-55C2FAA1B2E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495491" y="4946627"/>
                      <a:ext cx="91440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/>
                          <a:ea typeface="+mn-ea"/>
                          <a:cs typeface="+mn-cs"/>
                        </a:rPr>
                        <a:t>Sally</a:t>
                      </a:r>
                    </a:p>
                  </p:txBody>
                </p:sp>
                <p:sp>
                  <p:nvSpPr>
                    <p:cNvPr id="12" name="TextBox 11">
                      <a:extLst>
                        <a:ext uri="{FF2B5EF4-FFF2-40B4-BE49-F238E27FC236}">
                          <a16:creationId xmlns:a16="http://schemas.microsoft.com/office/drawing/2014/main" id="{1F39D9E3-4709-4F42-82A7-62D0EE177EB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196045" y="4946627"/>
                      <a:ext cx="91440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/>
                          <a:ea typeface="+mn-ea"/>
                          <a:cs typeface="+mn-cs"/>
                        </a:rPr>
                        <a:t>Sam</a:t>
                      </a:r>
                    </a:p>
                  </p:txBody>
                </p:sp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A89A0AC7-D7E8-4F03-829A-E96E3B1FAED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618964" y="2606452"/>
                      <a:ext cx="98296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/>
                          <a:ea typeface="+mn-ea"/>
                          <a:cs typeface="+mn-cs"/>
                        </a:rPr>
                        <a:t>taller than</a:t>
                      </a:r>
                    </a:p>
                  </p:txBody>
                </p:sp>
              </p:grpSp>
              <p:sp>
                <p:nvSpPr>
                  <p:cNvPr id="7" name="Arrow: Curved Down 6">
                    <a:extLst>
                      <a:ext uri="{FF2B5EF4-FFF2-40B4-BE49-F238E27FC236}">
                        <a16:creationId xmlns:a16="http://schemas.microsoft.com/office/drawing/2014/main" id="{6928D22E-3C14-4A76-83DA-160AC5B0BEC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9636099" y="5808952"/>
                    <a:ext cx="1946947" cy="781105"/>
                  </a:xfrm>
                  <a:prstGeom prst="curvedDownArrow">
                    <a:avLst/>
                  </a:prstGeom>
                  <a:solidFill>
                    <a:schemeClr val="accent6">
                      <a:lumMod val="7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Garamond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" name="TextBox 7">
                    <a:extLst>
                      <a:ext uri="{FF2B5EF4-FFF2-40B4-BE49-F238E27FC236}">
                        <a16:creationId xmlns:a16="http://schemas.microsoft.com/office/drawing/2014/main" id="{398A03D7-53CE-48D8-9881-B497C0ABBB0F}"/>
                      </a:ext>
                    </a:extLst>
                  </p:cNvPr>
                  <p:cNvSpPr txBox="1"/>
                  <p:nvPr/>
                </p:nvSpPr>
                <p:spPr>
                  <a:xfrm>
                    <a:off x="8728535" y="6206793"/>
                    <a:ext cx="105441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aramond"/>
                        <a:ea typeface="+mn-ea"/>
                        <a:cs typeface="+mn-cs"/>
                      </a:rPr>
                      <a:t>taller than</a:t>
                    </a:r>
                  </a:p>
                </p:txBody>
              </p:sp>
            </p:grpSp>
            <p:pic>
              <p:nvPicPr>
                <p:cNvPr id="16" name="Picture 2" descr="stick-figure – the UX Factor">
                  <a:extLst>
                    <a:ext uri="{FF2B5EF4-FFF2-40B4-BE49-F238E27FC236}">
                      <a16:creationId xmlns:a16="http://schemas.microsoft.com/office/drawing/2014/main" id="{BE3A632A-31E4-4A5E-BCA1-17309083A27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1179" y="3373966"/>
                  <a:ext cx="2372771" cy="230601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8" name="Arrow: Curved Up 17">
                <a:extLst>
                  <a:ext uri="{FF2B5EF4-FFF2-40B4-BE49-F238E27FC236}">
                    <a16:creationId xmlns:a16="http://schemas.microsoft.com/office/drawing/2014/main" id="{2533E6F2-7916-4B3B-9A1C-44EBA2662DEA}"/>
                  </a:ext>
                </a:extLst>
              </p:cNvPr>
              <p:cNvSpPr/>
              <p:nvPr/>
            </p:nvSpPr>
            <p:spPr>
              <a:xfrm rot="10800000">
                <a:off x="7255615" y="2885561"/>
                <a:ext cx="1946947" cy="781105"/>
              </a:xfrm>
              <a:prstGeom prst="curvedUpArrow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F22F26B-2EED-4879-B791-1F122FF6F813}"/>
                </a:ext>
              </a:extLst>
            </p:cNvPr>
            <p:cNvSpPr txBox="1"/>
            <p:nvPr/>
          </p:nvSpPr>
          <p:spPr>
            <a:xfrm>
              <a:off x="10416294" y="5409961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John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2326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655290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8945E-A614-4911-AB35-46F7BA859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76FC1-5C81-4A39-96EE-2630E80BE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Relations </a:t>
            </a:r>
            <a:r>
              <a:rPr lang="en-US" sz="3200" i="1" dirty="0"/>
              <a:t>themselves</a:t>
            </a:r>
            <a:r>
              <a:rPr lang="en-US" sz="3200" dirty="0"/>
              <a:t> have properties in natural language, which can reveal lots of information 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2E1DC0-D865-473A-A982-2938EBC6495A}"/>
              </a:ext>
            </a:extLst>
          </p:cNvPr>
          <p:cNvSpPr txBox="1"/>
          <p:nvPr/>
        </p:nvSpPr>
        <p:spPr>
          <a:xfrm>
            <a:off x="838200" y="3198527"/>
            <a:ext cx="63354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For example: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John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next to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 Sam, means Sam is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next to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 John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John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taller than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Sam and Sam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taller than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Sally, means John is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taller than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Sally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0CAFC66-6C1E-41AE-87F7-2B219AC58ED9}"/>
              </a:ext>
            </a:extLst>
          </p:cNvPr>
          <p:cNvGrpSpPr/>
          <p:nvPr/>
        </p:nvGrpSpPr>
        <p:grpSpPr>
          <a:xfrm>
            <a:off x="6858475" y="3623613"/>
            <a:ext cx="3998211" cy="2994885"/>
            <a:chOff x="7468075" y="3623613"/>
            <a:chExt cx="3998211" cy="299488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38D81E1-BB98-450B-9EDE-C378BB6B5620}"/>
                </a:ext>
              </a:extLst>
            </p:cNvPr>
            <p:cNvGrpSpPr/>
            <p:nvPr/>
          </p:nvGrpSpPr>
          <p:grpSpPr>
            <a:xfrm>
              <a:off x="7468075" y="3623613"/>
              <a:ext cx="3474245" cy="2155509"/>
              <a:chOff x="7192947" y="3160450"/>
              <a:chExt cx="3474245" cy="2155509"/>
            </a:xfrm>
          </p:grpSpPr>
          <p:pic>
            <p:nvPicPr>
              <p:cNvPr id="9" name="Picture 2" descr="stick-figure – the UX Factor">
                <a:extLst>
                  <a:ext uri="{FF2B5EF4-FFF2-40B4-BE49-F238E27FC236}">
                    <a16:creationId xmlns:a16="http://schemas.microsoft.com/office/drawing/2014/main" id="{2CBFED7B-A42A-4B0F-87B7-26708EBE04E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192947" y="3601344"/>
                <a:ext cx="1446352" cy="140566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Picture 2" descr="stick-figure – the UX Factor">
                <a:extLst>
                  <a:ext uri="{FF2B5EF4-FFF2-40B4-BE49-F238E27FC236}">
                    <a16:creationId xmlns:a16="http://schemas.microsoft.com/office/drawing/2014/main" id="{18D8403B-A100-4755-874F-4CBA6EE478B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39299" y="3160450"/>
                <a:ext cx="2027893" cy="197084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B04A208-E9D8-47C7-BA2E-55C2FAA1B2E7}"/>
                  </a:ext>
                </a:extLst>
              </p:cNvPr>
              <p:cNvSpPr txBox="1"/>
              <p:nvPr/>
            </p:nvSpPr>
            <p:spPr>
              <a:xfrm>
                <a:off x="7495491" y="4946627"/>
                <a:ext cx="914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aramond"/>
                    <a:ea typeface="+mn-ea"/>
                    <a:cs typeface="+mn-cs"/>
                  </a:rPr>
                  <a:t>Sally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F39D9E3-4709-4F42-82A7-62D0EE177EBC}"/>
                  </a:ext>
                </a:extLst>
              </p:cNvPr>
              <p:cNvSpPr txBox="1"/>
              <p:nvPr/>
            </p:nvSpPr>
            <p:spPr>
              <a:xfrm>
                <a:off x="9196045" y="4946627"/>
                <a:ext cx="914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aramond"/>
                    <a:ea typeface="+mn-ea"/>
                    <a:cs typeface="+mn-cs"/>
                  </a:rPr>
                  <a:t>Sam</a:t>
                </a:r>
              </a:p>
            </p:txBody>
          </p:sp>
        </p:grpSp>
        <p:sp>
          <p:nvSpPr>
            <p:cNvPr id="7" name="Arrow: Curved Down 6">
              <a:extLst>
                <a:ext uri="{FF2B5EF4-FFF2-40B4-BE49-F238E27FC236}">
                  <a16:creationId xmlns:a16="http://schemas.microsoft.com/office/drawing/2014/main" id="{6928D22E-3C14-4A76-83DA-160AC5B0BECB}"/>
                </a:ext>
              </a:extLst>
            </p:cNvPr>
            <p:cNvSpPr/>
            <p:nvPr/>
          </p:nvSpPr>
          <p:spPr>
            <a:xfrm rot="10800000">
              <a:off x="7912281" y="5837393"/>
              <a:ext cx="3554005" cy="781105"/>
            </a:xfrm>
            <a:prstGeom prst="curvedDown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98A03D7-53CE-48D8-9881-B497C0ABBB0F}"/>
                </a:ext>
              </a:extLst>
            </p:cNvPr>
            <p:cNvSpPr txBox="1"/>
            <p:nvPr/>
          </p:nvSpPr>
          <p:spPr>
            <a:xfrm>
              <a:off x="9284952" y="6121263"/>
              <a:ext cx="10544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taller than</a:t>
              </a:r>
            </a:p>
          </p:txBody>
        </p:sp>
      </p:grpSp>
      <p:pic>
        <p:nvPicPr>
          <p:cNvPr id="16" name="Picture 2" descr="stick-figure – the UX Factor">
            <a:extLst>
              <a:ext uri="{FF2B5EF4-FFF2-40B4-BE49-F238E27FC236}">
                <a16:creationId xmlns:a16="http://schemas.microsoft.com/office/drawing/2014/main" id="{BE3A632A-31E4-4A5E-BCA1-17309083A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1179" y="3373966"/>
            <a:ext cx="2372771" cy="2306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60F3CCD-82D2-45A8-9FBE-E4AC8C2261A0}"/>
              </a:ext>
            </a:extLst>
          </p:cNvPr>
          <p:cNvSpPr txBox="1"/>
          <p:nvPr/>
        </p:nvSpPr>
        <p:spPr>
          <a:xfrm>
            <a:off x="10416294" y="540996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John</a:t>
            </a:r>
          </a:p>
        </p:txBody>
      </p:sp>
    </p:spTree>
    <p:extLst>
      <p:ext uri="{BB962C8B-B14F-4D97-AF65-F5344CB8AC3E}">
        <p14:creationId xmlns:p14="http://schemas.microsoft.com/office/powerpoint/2010/main" val="203101429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8945E-A614-4911-AB35-46F7BA859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76FC1-5C81-4A39-96EE-2630E80BE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Relations </a:t>
            </a:r>
            <a:r>
              <a:rPr lang="en-US" sz="3200" i="1" dirty="0"/>
              <a:t>themselves</a:t>
            </a:r>
            <a:r>
              <a:rPr lang="en-US" sz="3200" dirty="0"/>
              <a:t> have properties in natural language, which can reveal lots of information 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2E1DC0-D865-473A-A982-2938EBC6495A}"/>
              </a:ext>
            </a:extLst>
          </p:cNvPr>
          <p:cNvSpPr txBox="1"/>
          <p:nvPr/>
        </p:nvSpPr>
        <p:spPr>
          <a:xfrm>
            <a:off x="838200" y="3198527"/>
            <a:ext cx="6335486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For example: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John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next to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 Sam, means Sam is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next to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 John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John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taller than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Sam and Sam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taller than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Sally, means John is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taller than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Sally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Sam as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the smartest person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in the room, means Sam is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smarter than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t> anyone in the room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06112F0-1936-4BD9-B212-8355F78906CB}"/>
              </a:ext>
            </a:extLst>
          </p:cNvPr>
          <p:cNvGrpSpPr/>
          <p:nvPr/>
        </p:nvGrpSpPr>
        <p:grpSpPr>
          <a:xfrm>
            <a:off x="6858475" y="3069615"/>
            <a:ext cx="5265475" cy="3670972"/>
            <a:chOff x="6858475" y="3069615"/>
            <a:chExt cx="5265475" cy="367097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F25D1A24-773C-4E19-A804-CDAE512F6109}"/>
                </a:ext>
              </a:extLst>
            </p:cNvPr>
            <p:cNvGrpSpPr/>
            <p:nvPr/>
          </p:nvGrpSpPr>
          <p:grpSpPr>
            <a:xfrm>
              <a:off x="6858475" y="3069615"/>
              <a:ext cx="5265475" cy="3670972"/>
              <a:chOff x="6858475" y="3069615"/>
              <a:chExt cx="5265475" cy="3670972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0483D9A8-FE8F-4612-B7AB-B4A6B1E73005}"/>
                  </a:ext>
                </a:extLst>
              </p:cNvPr>
              <p:cNvGrpSpPr/>
              <p:nvPr/>
            </p:nvGrpSpPr>
            <p:grpSpPr>
              <a:xfrm>
                <a:off x="6858475" y="3069615"/>
                <a:ext cx="5265475" cy="3546428"/>
                <a:chOff x="6858475" y="3069615"/>
                <a:chExt cx="5265475" cy="3546428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0B1FC902-F965-47D5-86CA-41CB3F042410}"/>
                    </a:ext>
                  </a:extLst>
                </p:cNvPr>
                <p:cNvGrpSpPr/>
                <p:nvPr/>
              </p:nvGrpSpPr>
              <p:grpSpPr>
                <a:xfrm>
                  <a:off x="6858475" y="3069615"/>
                  <a:ext cx="3591336" cy="3546428"/>
                  <a:chOff x="7468075" y="3069615"/>
                  <a:chExt cx="3591336" cy="3546428"/>
                </a:xfrm>
              </p:grpSpPr>
              <p:grpSp>
                <p:nvGrpSpPr>
                  <p:cNvPr id="45" name="Group 44">
                    <a:extLst>
                      <a:ext uri="{FF2B5EF4-FFF2-40B4-BE49-F238E27FC236}">
                        <a16:creationId xmlns:a16="http://schemas.microsoft.com/office/drawing/2014/main" id="{AD525C15-A805-412D-85E0-38B00FCEAE59}"/>
                      </a:ext>
                    </a:extLst>
                  </p:cNvPr>
                  <p:cNvGrpSpPr/>
                  <p:nvPr/>
                </p:nvGrpSpPr>
                <p:grpSpPr>
                  <a:xfrm>
                    <a:off x="7468075" y="3069615"/>
                    <a:ext cx="3591336" cy="2709507"/>
                    <a:chOff x="7192947" y="2606452"/>
                    <a:chExt cx="3591336" cy="2709507"/>
                  </a:xfrm>
                </p:grpSpPr>
                <p:pic>
                  <p:nvPicPr>
                    <p:cNvPr id="48" name="Picture 2" descr="stick-figure – the UX Factor">
                      <a:extLst>
                        <a:ext uri="{FF2B5EF4-FFF2-40B4-BE49-F238E27FC236}">
                          <a16:creationId xmlns:a16="http://schemas.microsoft.com/office/drawing/2014/main" id="{17910725-9F5F-4BD5-B7D8-12A3104DA047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7192947" y="3601344"/>
                      <a:ext cx="1446352" cy="1405662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pic>
                  <p:nvPicPr>
                    <p:cNvPr id="49" name="Picture 2" descr="stick-figure – the UX Factor">
                      <a:extLst>
                        <a:ext uri="{FF2B5EF4-FFF2-40B4-BE49-F238E27FC236}">
                          <a16:creationId xmlns:a16="http://schemas.microsoft.com/office/drawing/2014/main" id="{09C06E88-7D49-48F8-A711-6648D0C431B1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8639299" y="3160450"/>
                      <a:ext cx="2027893" cy="1970843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B2399D9F-3E9B-4CD8-AD19-64F75F49921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495491" y="4946627"/>
                      <a:ext cx="91440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/>
                          <a:ea typeface="+mn-ea"/>
                          <a:cs typeface="+mn-cs"/>
                        </a:rPr>
                        <a:t>Sally</a:t>
                      </a:r>
                    </a:p>
                  </p:txBody>
                </p:sp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92A763F0-D7AB-48F5-B29E-CB4077E7E18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196045" y="4946627"/>
                      <a:ext cx="91440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/>
                          <a:ea typeface="+mn-ea"/>
                          <a:cs typeface="+mn-cs"/>
                        </a:rPr>
                        <a:t>Sam</a:t>
                      </a:r>
                    </a:p>
                  </p:txBody>
                </p:sp>
                <p:sp>
                  <p:nvSpPr>
                    <p:cNvPr id="52" name="TextBox 51">
                      <a:extLst>
                        <a:ext uri="{FF2B5EF4-FFF2-40B4-BE49-F238E27FC236}">
                          <a16:creationId xmlns:a16="http://schemas.microsoft.com/office/drawing/2014/main" id="{029CCC64-C403-43D7-981C-B37517EE921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618964" y="2606452"/>
                      <a:ext cx="1165319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Garamond"/>
                          <a:ea typeface="+mn-ea"/>
                          <a:cs typeface="+mn-cs"/>
                        </a:rPr>
                        <a:t>smarter than</a:t>
                      </a:r>
                    </a:p>
                  </p:txBody>
                </p:sp>
              </p:grp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807704B8-737B-4D95-9E65-B18C40D869A4}"/>
                      </a:ext>
                    </a:extLst>
                  </p:cNvPr>
                  <p:cNvSpPr txBox="1"/>
                  <p:nvPr/>
                </p:nvSpPr>
                <p:spPr>
                  <a:xfrm>
                    <a:off x="8433579" y="6246711"/>
                    <a:ext cx="116555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8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aramond"/>
                        <a:ea typeface="+mn-ea"/>
                        <a:cs typeface="+mn-cs"/>
                      </a:rPr>
                      <a:t>smarter than</a:t>
                    </a:r>
                  </a:p>
                </p:txBody>
              </p:sp>
            </p:grpSp>
            <p:pic>
              <p:nvPicPr>
                <p:cNvPr id="44" name="Picture 2" descr="stick-figure – the UX Factor">
                  <a:extLst>
                    <a:ext uri="{FF2B5EF4-FFF2-40B4-BE49-F238E27FC236}">
                      <a16:creationId xmlns:a16="http://schemas.microsoft.com/office/drawing/2014/main" id="{69641FEC-15F1-45D3-9E35-7AD9FCBF375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751179" y="3373966"/>
                  <a:ext cx="2372771" cy="230601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42" name="Arrow: Curved Up 41">
                <a:extLst>
                  <a:ext uri="{FF2B5EF4-FFF2-40B4-BE49-F238E27FC236}">
                    <a16:creationId xmlns:a16="http://schemas.microsoft.com/office/drawing/2014/main" id="{FC853DB1-67D8-4B4C-A6BE-86E94FA2B661}"/>
                  </a:ext>
                </a:extLst>
              </p:cNvPr>
              <p:cNvSpPr/>
              <p:nvPr/>
            </p:nvSpPr>
            <p:spPr>
              <a:xfrm>
                <a:off x="9100044" y="5959482"/>
                <a:ext cx="1946947" cy="781105"/>
              </a:xfrm>
              <a:prstGeom prst="curvedUpArrow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endParaRP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27A0E01-062C-433D-8021-A994C0141F27}"/>
                </a:ext>
              </a:extLst>
            </p:cNvPr>
            <p:cNvSpPr txBox="1"/>
            <p:nvPr/>
          </p:nvSpPr>
          <p:spPr>
            <a:xfrm>
              <a:off x="10416294" y="5409961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aramond"/>
                  <a:ea typeface="+mn-ea"/>
                  <a:cs typeface="+mn-cs"/>
                </a:rPr>
                <a:t>John</a:t>
              </a:r>
            </a:p>
          </p:txBody>
        </p:sp>
      </p:grpSp>
      <p:sp>
        <p:nvSpPr>
          <p:cNvPr id="54" name="Arrow: Curved Up 53">
            <a:extLst>
              <a:ext uri="{FF2B5EF4-FFF2-40B4-BE49-F238E27FC236}">
                <a16:creationId xmlns:a16="http://schemas.microsoft.com/office/drawing/2014/main" id="{566E4FFD-F7C0-4C34-AF8E-0BADFE4C6E09}"/>
              </a:ext>
            </a:extLst>
          </p:cNvPr>
          <p:cNvSpPr/>
          <p:nvPr/>
        </p:nvSpPr>
        <p:spPr>
          <a:xfrm rot="10800000">
            <a:off x="7316795" y="2825381"/>
            <a:ext cx="1946947" cy="781105"/>
          </a:xfrm>
          <a:prstGeom prst="curvedUp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344076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752AC-FE4F-4145-AE03-87B878946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Reflexivity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92E8A-9732-4917-91BC-30D581FDF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relation is </a:t>
            </a:r>
            <a:r>
              <a:rPr lang="en-US" sz="3200" i="1" dirty="0"/>
              <a:t>reflexive </a:t>
            </a:r>
            <a:r>
              <a:rPr lang="en-US" sz="3200" dirty="0"/>
              <a:t>just in case for anything it might apply to, that thing is related to itself</a:t>
            </a:r>
          </a:p>
          <a:p>
            <a:endParaRPr lang="en-US" sz="3200" dirty="0"/>
          </a:p>
          <a:p>
            <a:r>
              <a:rPr lang="en-US" sz="3200" dirty="0"/>
              <a:t>For example, the relation </a:t>
            </a:r>
            <a:r>
              <a:rPr lang="en-US" sz="3200" i="1" dirty="0"/>
              <a:t>identical to</a:t>
            </a:r>
            <a:r>
              <a:rPr lang="en-US" sz="3200" dirty="0"/>
              <a:t> is reflexive</a:t>
            </a:r>
          </a:p>
          <a:p>
            <a:endParaRPr lang="en-US" sz="3200" dirty="0"/>
          </a:p>
          <a:p>
            <a:r>
              <a:rPr lang="en-US" sz="3200" dirty="0"/>
              <a:t>This is because any x is always </a:t>
            </a:r>
            <a:r>
              <a:rPr lang="en-US" sz="3200" i="1" dirty="0"/>
              <a:t>identical to</a:t>
            </a:r>
            <a:r>
              <a:rPr lang="en-US" sz="3200" dirty="0"/>
              <a:t> itself</a:t>
            </a:r>
          </a:p>
        </p:txBody>
      </p:sp>
    </p:spTree>
    <p:extLst>
      <p:ext uri="{BB962C8B-B14F-4D97-AF65-F5344CB8AC3E}">
        <p14:creationId xmlns:p14="http://schemas.microsoft.com/office/powerpoint/2010/main" val="18648424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7D198-894D-4B79-9E85-0FAC6F46D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Symmetry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66D5F-1526-473F-887E-CF158E1E4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relation is </a:t>
            </a:r>
            <a:r>
              <a:rPr lang="en-US" sz="3200" i="1" dirty="0"/>
              <a:t>symmetric</a:t>
            </a:r>
            <a:r>
              <a:rPr lang="en-US" sz="3200" dirty="0"/>
              <a:t> just in case if one thing is related to another, the reverse relation holds as well</a:t>
            </a:r>
          </a:p>
          <a:p>
            <a:endParaRPr lang="en-US" sz="3200" dirty="0"/>
          </a:p>
          <a:p>
            <a:r>
              <a:rPr lang="en-US" sz="3200" dirty="0"/>
              <a:t>For example, the relation </a:t>
            </a:r>
            <a:r>
              <a:rPr lang="en-US" sz="3200" i="1" dirty="0"/>
              <a:t>next to</a:t>
            </a:r>
            <a:r>
              <a:rPr lang="en-US" sz="3200" dirty="0"/>
              <a:t> is symmetric</a:t>
            </a:r>
          </a:p>
          <a:p>
            <a:endParaRPr lang="en-US" sz="3200" dirty="0"/>
          </a:p>
          <a:p>
            <a:r>
              <a:rPr lang="en-US" sz="3200" dirty="0"/>
              <a:t>If x is </a:t>
            </a:r>
            <a:r>
              <a:rPr lang="en-US" sz="3200" i="1" dirty="0"/>
              <a:t>next to </a:t>
            </a:r>
            <a:r>
              <a:rPr lang="en-US" sz="3200" dirty="0"/>
              <a:t>y then y is </a:t>
            </a:r>
            <a:r>
              <a:rPr lang="en-US" sz="3200" i="1" dirty="0"/>
              <a:t>next to </a:t>
            </a:r>
            <a:r>
              <a:rPr lang="en-US" sz="32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94404851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7D198-894D-4B79-9E85-0FAC6F46D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Symmetry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66D5F-1526-473F-887E-CF158E1E4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Some natural language relations have more than one property</a:t>
            </a:r>
          </a:p>
          <a:p>
            <a:endParaRPr lang="en-US" sz="3200" dirty="0"/>
          </a:p>
          <a:p>
            <a:r>
              <a:rPr lang="en-US" sz="3200" dirty="0"/>
              <a:t>For example, the relation </a:t>
            </a:r>
            <a:r>
              <a:rPr lang="en-US" sz="3200" i="1" dirty="0"/>
              <a:t>is identical to</a:t>
            </a:r>
            <a:r>
              <a:rPr lang="en-US" sz="3200" dirty="0"/>
              <a:t> is both symmetric </a:t>
            </a:r>
            <a:r>
              <a:rPr lang="en-US" sz="3200" b="1" dirty="0"/>
              <a:t>and</a:t>
            </a:r>
            <a:r>
              <a:rPr lang="en-US" sz="3200" dirty="0"/>
              <a:t> reflexive</a:t>
            </a:r>
          </a:p>
          <a:p>
            <a:endParaRPr lang="en-US" sz="3200" dirty="0"/>
          </a:p>
          <a:p>
            <a:r>
              <a:rPr lang="en-US" sz="3200" dirty="0"/>
              <a:t>That is, if x </a:t>
            </a:r>
            <a:r>
              <a:rPr lang="en-US" sz="3200" i="1" dirty="0"/>
              <a:t>is identical to </a:t>
            </a:r>
            <a:r>
              <a:rPr lang="en-US" sz="3200" dirty="0"/>
              <a:t>y, then y </a:t>
            </a:r>
            <a:r>
              <a:rPr lang="en-US" sz="3200" i="1" dirty="0"/>
              <a:t>is identical to </a:t>
            </a:r>
            <a:r>
              <a:rPr lang="en-US" sz="3200" dirty="0"/>
              <a:t>x, </a:t>
            </a:r>
            <a:r>
              <a:rPr lang="en-US" sz="3200" b="1" dirty="0"/>
              <a:t>and </a:t>
            </a:r>
            <a:r>
              <a:rPr lang="en-US" sz="3200" dirty="0"/>
              <a:t>x </a:t>
            </a:r>
            <a:r>
              <a:rPr lang="en-US" sz="3200" i="1" dirty="0"/>
              <a:t>is identical to </a:t>
            </a:r>
            <a:r>
              <a:rPr lang="en-US" sz="3200" dirty="0"/>
              <a:t>x </a:t>
            </a:r>
            <a:r>
              <a:rPr lang="en-US" sz="3200" b="1" dirty="0"/>
              <a:t>and</a:t>
            </a:r>
            <a:r>
              <a:rPr lang="en-US" sz="3200" dirty="0"/>
              <a:t> y </a:t>
            </a:r>
            <a:r>
              <a:rPr lang="en-US" sz="3200" i="1" dirty="0"/>
              <a:t>is identical to </a:t>
            </a:r>
            <a:r>
              <a:rPr lang="en-US" sz="3200" dirty="0"/>
              <a:t>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48483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AB1F1-85ED-4F73-855F-63C4E4139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7C69B-18DD-49DE-B9B9-22EC7DA4B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relation is transitive just in case if an object is related to another, which itself is related to a third, then the first is also related to the third</a:t>
            </a:r>
          </a:p>
          <a:p>
            <a:endParaRPr lang="en-US" sz="3200" dirty="0"/>
          </a:p>
          <a:p>
            <a:r>
              <a:rPr lang="en-US" sz="3200" dirty="0"/>
              <a:t>For example, the relation </a:t>
            </a:r>
            <a:r>
              <a:rPr lang="en-US" sz="3200" i="1" dirty="0"/>
              <a:t>is taller than</a:t>
            </a:r>
            <a:r>
              <a:rPr lang="en-US" sz="3200" dirty="0"/>
              <a:t> is transitive</a:t>
            </a:r>
          </a:p>
          <a:p>
            <a:endParaRPr lang="en-US" sz="3200" dirty="0"/>
          </a:p>
          <a:p>
            <a:r>
              <a:rPr lang="en-US" sz="3200" dirty="0"/>
              <a:t>If x is </a:t>
            </a:r>
            <a:r>
              <a:rPr lang="en-US" sz="3200" i="1" dirty="0"/>
              <a:t>taller than </a:t>
            </a:r>
            <a:r>
              <a:rPr lang="en-US" sz="3200" dirty="0"/>
              <a:t>y</a:t>
            </a:r>
            <a:r>
              <a:rPr lang="en-US" sz="3200" i="1" dirty="0"/>
              <a:t> </a:t>
            </a:r>
            <a:r>
              <a:rPr lang="en-US" sz="3200" dirty="0"/>
              <a:t>and y is </a:t>
            </a:r>
            <a:r>
              <a:rPr lang="en-US" sz="3200" i="1" dirty="0"/>
              <a:t>taller than </a:t>
            </a:r>
            <a:r>
              <a:rPr lang="en-US" sz="3200" dirty="0"/>
              <a:t>z, then x is </a:t>
            </a:r>
            <a:r>
              <a:rPr lang="en-US" sz="3200" i="1" dirty="0"/>
              <a:t>taller than </a:t>
            </a:r>
            <a:r>
              <a:rPr lang="en-US" sz="3200" dirty="0"/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133385348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AB1F1-85ED-4F73-855F-63C4E4139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7C69B-18DD-49DE-B9B9-22EC7DA4B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relation </a:t>
            </a:r>
            <a:r>
              <a:rPr lang="en-US" sz="3200" i="1" dirty="0"/>
              <a:t>is identical to </a:t>
            </a:r>
            <a:r>
              <a:rPr lang="en-US" sz="3200" dirty="0"/>
              <a:t>is also transitive</a:t>
            </a:r>
          </a:p>
          <a:p>
            <a:endParaRPr lang="en-US" sz="3200" dirty="0"/>
          </a:p>
          <a:p>
            <a:r>
              <a:rPr lang="en-US" sz="3200" dirty="0"/>
              <a:t>Any relation that has all three of these properties, reflexive, symmetric, and transitive, is called an </a:t>
            </a:r>
            <a:r>
              <a:rPr lang="en-US" sz="3200" i="1" dirty="0"/>
              <a:t>equivalence relation 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Spotting equivalence relations allows you to group things in a coarse-grained manner</a:t>
            </a:r>
          </a:p>
        </p:txBody>
      </p:sp>
    </p:spTree>
    <p:extLst>
      <p:ext uri="{BB962C8B-B14F-4D97-AF65-F5344CB8AC3E}">
        <p14:creationId xmlns:p14="http://schemas.microsoft.com/office/powerpoint/2010/main" val="23653946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AB1F1-85ED-4F73-855F-63C4E4139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Equivalence 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7C69B-18DD-49DE-B9B9-22EC7DA4B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9362"/>
          </a:xfrm>
        </p:spPr>
        <p:txBody>
          <a:bodyPr>
            <a:normAutofit/>
          </a:bodyPr>
          <a:lstStyle/>
          <a:p>
            <a:r>
              <a:rPr lang="en-US" sz="3200" dirty="0"/>
              <a:t>For example, consider the relation </a:t>
            </a:r>
            <a:r>
              <a:rPr lang="en-US" sz="3200" i="1" dirty="0"/>
              <a:t>has the same father as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Now suppose there are several people who bear this relation to each other</a:t>
            </a:r>
          </a:p>
          <a:p>
            <a:endParaRPr lang="en-US" sz="3200" dirty="0"/>
          </a:p>
          <a:p>
            <a:r>
              <a:rPr lang="en-US" sz="3200" dirty="0"/>
              <a:t>If x </a:t>
            </a:r>
            <a:r>
              <a:rPr lang="en-US" sz="3200" i="1" dirty="0"/>
              <a:t>has the same father as </a:t>
            </a:r>
            <a:r>
              <a:rPr lang="en-US" sz="3200" dirty="0"/>
              <a:t>y, then y </a:t>
            </a:r>
            <a:r>
              <a:rPr lang="en-US" sz="3200" i="1" dirty="0"/>
              <a:t>has the same father as </a:t>
            </a:r>
            <a:r>
              <a:rPr lang="en-US" sz="3200" dirty="0"/>
              <a:t>x</a:t>
            </a:r>
          </a:p>
          <a:p>
            <a:endParaRPr lang="en-US" sz="3200" dirty="0"/>
          </a:p>
          <a:p>
            <a:r>
              <a:rPr lang="en-US" sz="3200" dirty="0"/>
              <a:t>Anyone in this group </a:t>
            </a:r>
            <a:r>
              <a:rPr lang="en-US" sz="3200" i="1" dirty="0"/>
              <a:t>has the same father as </a:t>
            </a:r>
            <a:r>
              <a:rPr lang="en-US" sz="3200" dirty="0"/>
              <a:t>themselves, etc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8796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Let’s examine a rather well-studied natural language relation </a:t>
            </a:r>
            <a:r>
              <a:rPr lang="en-US" sz="3200" i="1" dirty="0"/>
              <a:t>is part of 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Denote this relation with “P”</a:t>
            </a:r>
          </a:p>
          <a:p>
            <a:endParaRPr lang="en-US" sz="3200" dirty="0"/>
          </a:p>
          <a:p>
            <a:r>
              <a:rPr lang="en-US" sz="3200" dirty="0"/>
              <a:t>For example, to say John’s elbow </a:t>
            </a:r>
            <a:r>
              <a:rPr lang="en-US" sz="3200" i="1" dirty="0"/>
              <a:t>is part of </a:t>
            </a:r>
            <a:r>
              <a:rPr lang="en-US" sz="3200" dirty="0"/>
              <a:t>John, we’re write “</a:t>
            </a:r>
            <a:r>
              <a:rPr lang="en-US" sz="3200" dirty="0" err="1"/>
              <a:t>Pej</a:t>
            </a:r>
            <a:r>
              <a:rPr lang="en-US" sz="3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2489005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Which of the following seem true:</a:t>
            </a:r>
          </a:p>
          <a:p>
            <a:endParaRPr lang="en-US" sz="3200" dirty="0"/>
          </a:p>
          <a:p>
            <a:pPr lvl="1"/>
            <a:r>
              <a:rPr lang="en-US" sz="3200" dirty="0" err="1"/>
              <a:t>Pxx</a:t>
            </a:r>
            <a:endParaRPr lang="en-US" sz="3200" dirty="0"/>
          </a:p>
          <a:p>
            <a:pPr lvl="1"/>
            <a:r>
              <a:rPr lang="en-US" sz="3200" dirty="0"/>
              <a:t>If </a:t>
            </a:r>
            <a:r>
              <a:rPr lang="en-US" sz="3200" dirty="0" err="1"/>
              <a:t>Pxy</a:t>
            </a:r>
            <a:r>
              <a:rPr lang="en-US" sz="3200" dirty="0"/>
              <a:t> then Pyx</a:t>
            </a:r>
          </a:p>
          <a:p>
            <a:pPr lvl="1"/>
            <a:r>
              <a:rPr lang="en-US" sz="3200" dirty="0"/>
              <a:t>If </a:t>
            </a:r>
            <a:r>
              <a:rPr lang="en-US" sz="3200" dirty="0" err="1"/>
              <a:t>Pxy</a:t>
            </a:r>
            <a:r>
              <a:rPr lang="en-US" sz="3200" dirty="0"/>
              <a:t> and </a:t>
            </a:r>
            <a:r>
              <a:rPr lang="en-US" sz="3200" dirty="0" err="1"/>
              <a:t>Pyz</a:t>
            </a:r>
            <a:r>
              <a:rPr lang="en-US" sz="3200" dirty="0"/>
              <a:t> then </a:t>
            </a:r>
            <a:r>
              <a:rPr lang="en-US" sz="3200" dirty="0" err="1"/>
              <a:t>Pxz</a:t>
            </a:r>
            <a:endParaRPr lang="en-US" sz="32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55700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2F038-0B35-442E-90E9-B0D83C1D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7990C-FE41-4721-9C15-2F9D923229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8801"/>
          <a:ext cx="10776282" cy="4664075"/>
        </p:xfrm>
        <a:graphic>
          <a:graphicData uri="http://schemas.openxmlformats.org/drawingml/2006/table">
            <a:tbl>
              <a:tblPr/>
              <a:tblGrid>
                <a:gridCol w="1796047">
                  <a:extLst>
                    <a:ext uri="{9D8B030D-6E8A-4147-A177-3AD203B41FA5}">
                      <a16:colId xmlns:a16="http://schemas.microsoft.com/office/drawing/2014/main" val="200572236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98683418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612837159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83990682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157554713"/>
                    </a:ext>
                  </a:extLst>
                </a:gridCol>
                <a:gridCol w="1796047">
                  <a:extLst>
                    <a:ext uri="{9D8B030D-6E8A-4147-A177-3AD203B41FA5}">
                      <a16:colId xmlns:a16="http://schemas.microsoft.com/office/drawing/2014/main" val="1230028703"/>
                    </a:ext>
                  </a:extLst>
                </a:gridCol>
              </a:tblGrid>
              <a:tr h="932815">
                <a:tc>
                  <a:txBody>
                    <a:bodyPr/>
                    <a:lstStyle/>
                    <a:p>
                      <a:pPr algn="l"/>
                      <a:endParaRPr lang="en-US" sz="3600" b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Oysters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Beef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Salad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Cake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Sick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365325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John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541317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Sally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791698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Frank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515451"/>
                  </a:ext>
                </a:extLst>
              </a:tr>
              <a:tr h="932815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effectLst/>
                          <a:latin typeface="Garamond" panose="02020404030301010803" pitchFamily="18" charset="0"/>
                        </a:rPr>
                        <a:t>Otto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>
                          <a:effectLst/>
                          <a:latin typeface="Garamond" panose="02020404030301010803" pitchFamily="18" charset="0"/>
                        </a:rPr>
                        <a:t>No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</a:rPr>
                        <a:t>Yes</a:t>
                      </a:r>
                    </a:p>
                  </a:txBody>
                  <a:tcPr marL="99060" marR="99060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87238"/>
                  </a:ext>
                </a:extLst>
              </a:tr>
            </a:tbl>
          </a:graphicData>
        </a:graphic>
      </p:graphicFrame>
      <p:sp>
        <p:nvSpPr>
          <p:cNvPr id="3" name="Arrow: Down 2">
            <a:extLst>
              <a:ext uri="{FF2B5EF4-FFF2-40B4-BE49-F238E27FC236}">
                <a16:creationId xmlns:a16="http://schemas.microsoft.com/office/drawing/2014/main" id="{5DEFF4F3-D372-4F68-9BEA-0A119296955C}"/>
              </a:ext>
            </a:extLst>
          </p:cNvPr>
          <p:cNvSpPr/>
          <p:nvPr/>
        </p:nvSpPr>
        <p:spPr>
          <a:xfrm rot="16200000">
            <a:off x="6754479" y="-418533"/>
            <a:ext cx="677925" cy="5448657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066944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Which of the following seem true:</a:t>
            </a:r>
          </a:p>
          <a:p>
            <a:endParaRPr lang="en-US" sz="3200" dirty="0"/>
          </a:p>
          <a:p>
            <a:pPr lvl="1"/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</a:rPr>
              <a:t>Pxx</a:t>
            </a:r>
            <a:endParaRPr lang="en-US" sz="3200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en-US" sz="3200" dirty="0"/>
              <a:t>If </a:t>
            </a:r>
            <a:r>
              <a:rPr lang="en-US" sz="3200" dirty="0" err="1"/>
              <a:t>Pxy</a:t>
            </a:r>
            <a:r>
              <a:rPr lang="en-US" sz="3200" dirty="0"/>
              <a:t> then Pyx</a:t>
            </a:r>
          </a:p>
          <a:p>
            <a:pPr lvl="1"/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If </a:t>
            </a:r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</a:rPr>
              <a:t>Pxy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 and </a:t>
            </a:r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</a:rPr>
              <a:t>Pyz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 then </a:t>
            </a:r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</a:rPr>
              <a:t>Pxz</a:t>
            </a:r>
            <a:endParaRPr lang="en-US" sz="3200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9147401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Which of the following seem true:</a:t>
            </a:r>
          </a:p>
          <a:p>
            <a:endParaRPr lang="en-US" sz="3200" dirty="0"/>
          </a:p>
          <a:p>
            <a:pPr lvl="1"/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</a:rPr>
              <a:t>Pxx</a:t>
            </a:r>
            <a:endParaRPr lang="en-US" sz="3200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en-US" sz="3200" dirty="0">
                <a:solidFill>
                  <a:srgbClr val="FF0000"/>
                </a:solidFill>
              </a:rPr>
              <a:t>If </a:t>
            </a:r>
            <a:r>
              <a:rPr lang="en-US" sz="3200" dirty="0" err="1">
                <a:solidFill>
                  <a:srgbClr val="FF0000"/>
                </a:solidFill>
              </a:rPr>
              <a:t>Pxy</a:t>
            </a:r>
            <a:r>
              <a:rPr lang="en-US" sz="3200" dirty="0">
                <a:solidFill>
                  <a:srgbClr val="FF0000"/>
                </a:solidFill>
              </a:rPr>
              <a:t> then Pyx</a:t>
            </a:r>
          </a:p>
          <a:p>
            <a:pPr lvl="1"/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If </a:t>
            </a:r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</a:rPr>
              <a:t>Pxy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 and </a:t>
            </a:r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</a:rPr>
              <a:t>Pyz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 then </a:t>
            </a:r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</a:rPr>
              <a:t>Pxz</a:t>
            </a:r>
            <a:endParaRPr lang="en-US" sz="3200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8844149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Which of the following seem true:</a:t>
            </a:r>
          </a:p>
          <a:p>
            <a:endParaRPr lang="en-US" sz="3200" dirty="0"/>
          </a:p>
          <a:p>
            <a:pPr lvl="1"/>
            <a:r>
              <a:rPr lang="en-US" sz="3200" dirty="0" err="1"/>
              <a:t>Pxx</a:t>
            </a:r>
            <a:endParaRPr lang="en-US" sz="3200" dirty="0"/>
          </a:p>
          <a:p>
            <a:pPr lvl="1"/>
            <a:endParaRPr lang="en-US" sz="3200" dirty="0"/>
          </a:p>
          <a:p>
            <a:r>
              <a:rPr lang="en-US" sz="3200" dirty="0"/>
              <a:t>Everything is part of itself…the maximal part!</a:t>
            </a:r>
          </a:p>
          <a:p>
            <a:pPr lvl="1"/>
            <a:endParaRPr lang="en-US" sz="3200" dirty="0"/>
          </a:p>
          <a:p>
            <a:r>
              <a:rPr lang="en-US" sz="3200" dirty="0"/>
              <a:t>Consider just John’s leg…now combine this with John’s torso, elbows, etc., until you have all John’s (proper) parts…what’s the result? </a:t>
            </a:r>
          </a:p>
        </p:txBody>
      </p:sp>
    </p:spTree>
    <p:extLst>
      <p:ext uri="{BB962C8B-B14F-4D97-AF65-F5344CB8AC3E}">
        <p14:creationId xmlns:p14="http://schemas.microsoft.com/office/powerpoint/2010/main" val="410964449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Now, </a:t>
            </a:r>
            <a:r>
              <a:rPr lang="en-US" sz="3200" i="1" dirty="0"/>
              <a:t>is part of</a:t>
            </a:r>
            <a:r>
              <a:rPr lang="en-US" sz="3200" dirty="0"/>
              <a:t> does not seem symmetric</a:t>
            </a:r>
          </a:p>
          <a:p>
            <a:endParaRPr lang="en-US" sz="3200" dirty="0"/>
          </a:p>
          <a:p>
            <a:r>
              <a:rPr lang="en-US" sz="3200" dirty="0"/>
              <a:t>In fact, it seems intuitive to say that </a:t>
            </a:r>
            <a:r>
              <a:rPr lang="en-US" sz="3200" i="1" dirty="0"/>
              <a:t>is part of </a:t>
            </a:r>
            <a:r>
              <a:rPr lang="en-US" sz="3200" dirty="0"/>
              <a:t>is </a:t>
            </a:r>
            <a:r>
              <a:rPr lang="en-US" sz="3200" b="1" dirty="0"/>
              <a:t>not</a:t>
            </a:r>
            <a:r>
              <a:rPr lang="en-US" sz="3200" dirty="0"/>
              <a:t> symmetric</a:t>
            </a:r>
          </a:p>
          <a:p>
            <a:endParaRPr lang="en-US" sz="3200" dirty="0"/>
          </a:p>
          <a:p>
            <a:r>
              <a:rPr lang="en-US" sz="3200" dirty="0"/>
              <a:t>We might capture this as: If </a:t>
            </a:r>
            <a:r>
              <a:rPr lang="en-US" sz="3200" dirty="0" err="1"/>
              <a:t>Pxy</a:t>
            </a:r>
            <a:r>
              <a:rPr lang="en-US" sz="3200" dirty="0"/>
              <a:t> then it is not the case that Pyx</a:t>
            </a:r>
          </a:p>
          <a:p>
            <a:endParaRPr lang="en-US" sz="3200" dirty="0"/>
          </a:p>
          <a:p>
            <a:r>
              <a:rPr lang="en-US" sz="3200" dirty="0"/>
              <a:t>But this cannot work…</a:t>
            </a:r>
          </a:p>
          <a:p>
            <a:endParaRPr lang="en-US" sz="3200" dirty="0"/>
          </a:p>
          <a:p>
            <a:pPr lvl="1"/>
            <a:endParaRPr lang="en-US" sz="32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9736720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SUPPOSE: If </a:t>
            </a:r>
            <a:r>
              <a:rPr lang="en-US" sz="3200" dirty="0" err="1"/>
              <a:t>Pxy</a:t>
            </a:r>
            <a:r>
              <a:rPr lang="en-US" sz="3200" dirty="0"/>
              <a:t> then it is not the case that Pyx</a:t>
            </a:r>
          </a:p>
          <a:p>
            <a:endParaRPr lang="en-US" sz="3200" dirty="0"/>
          </a:p>
          <a:p>
            <a:r>
              <a:rPr lang="en-US" sz="3200" dirty="0"/>
              <a:t>The ‘x’ and ‘y’ can be </a:t>
            </a:r>
            <a:r>
              <a:rPr lang="en-US" sz="3200" i="1" dirty="0"/>
              <a:t>anything </a:t>
            </a:r>
            <a:r>
              <a:rPr lang="en-US" sz="3200" dirty="0"/>
              <a:t>in our domain; they’re unrestricted</a:t>
            </a:r>
          </a:p>
          <a:p>
            <a:endParaRPr lang="en-US" sz="3200" dirty="0"/>
          </a:p>
          <a:p>
            <a:r>
              <a:rPr lang="en-US" sz="3200" dirty="0"/>
              <a:t>But that means whatever is being picked out by ‘x’ might be the same thing as whatever is being picked out by ‘y’</a:t>
            </a:r>
          </a:p>
          <a:p>
            <a:endParaRPr lang="en-US" sz="3200" dirty="0"/>
          </a:p>
          <a:p>
            <a:r>
              <a:rPr lang="en-US" sz="3200" dirty="0"/>
              <a:t>So we can replace “</a:t>
            </a:r>
            <a:r>
              <a:rPr lang="en-US" sz="3200" dirty="0" err="1"/>
              <a:t>Pxy</a:t>
            </a:r>
            <a:r>
              <a:rPr lang="en-US" sz="3200" dirty="0"/>
              <a:t>” with “</a:t>
            </a:r>
            <a:r>
              <a:rPr lang="en-US" sz="3200" dirty="0" err="1"/>
              <a:t>Pxx</a:t>
            </a:r>
            <a:r>
              <a:rPr lang="en-US" sz="3200" dirty="0"/>
              <a:t>”</a:t>
            </a:r>
          </a:p>
          <a:p>
            <a:endParaRPr lang="en-US" sz="3200" dirty="0"/>
          </a:p>
          <a:p>
            <a:pPr lvl="1"/>
            <a:endParaRPr lang="en-US" sz="32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2330801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SUPPOSE: If </a:t>
            </a:r>
            <a:r>
              <a:rPr lang="en-US" sz="3200" dirty="0" err="1"/>
              <a:t>Pxy</a:t>
            </a:r>
            <a:r>
              <a:rPr lang="en-US" sz="3200" dirty="0"/>
              <a:t> then it is not the case that Pyx</a:t>
            </a:r>
          </a:p>
          <a:p>
            <a:endParaRPr lang="en-US" sz="3200" dirty="0"/>
          </a:p>
          <a:p>
            <a:r>
              <a:rPr lang="en-US" sz="3200" dirty="0"/>
              <a:t>Which means with our supposition we have: If </a:t>
            </a:r>
            <a:r>
              <a:rPr lang="en-US" sz="3200" dirty="0" err="1"/>
              <a:t>Pxx</a:t>
            </a:r>
            <a:r>
              <a:rPr lang="en-US" sz="3200" dirty="0"/>
              <a:t> then it is not the case that </a:t>
            </a:r>
            <a:r>
              <a:rPr lang="en-US" sz="3200" dirty="0" err="1"/>
              <a:t>Pxx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But that’s a </a:t>
            </a:r>
            <a:r>
              <a:rPr lang="en-US" sz="3200" b="1" dirty="0">
                <a:solidFill>
                  <a:srgbClr val="FF0000"/>
                </a:solidFill>
              </a:rPr>
              <a:t>contradiction</a:t>
            </a:r>
            <a:r>
              <a:rPr lang="en-US" sz="3200" dirty="0"/>
              <a:t>! </a:t>
            </a:r>
          </a:p>
          <a:p>
            <a:endParaRPr lang="en-US" sz="3200" dirty="0"/>
          </a:p>
          <a:p>
            <a:r>
              <a:rPr lang="en-US" sz="3200" dirty="0"/>
              <a:t>So we have to take back our supposition</a:t>
            </a:r>
          </a:p>
          <a:p>
            <a:endParaRPr lang="en-US" sz="3200" dirty="0"/>
          </a:p>
          <a:p>
            <a:pPr lvl="1"/>
            <a:endParaRPr lang="en-US" sz="32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8615995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Still, we don’t want to say that </a:t>
            </a:r>
            <a:r>
              <a:rPr lang="en-US" sz="3200" i="1" dirty="0"/>
              <a:t>is part of </a:t>
            </a:r>
            <a:r>
              <a:rPr lang="en-US" sz="3200" dirty="0"/>
              <a:t>is symmetric; that’s crazy</a:t>
            </a:r>
          </a:p>
          <a:p>
            <a:endParaRPr lang="en-US" sz="3200" dirty="0"/>
          </a:p>
          <a:p>
            <a:r>
              <a:rPr lang="en-US" sz="3200" dirty="0"/>
              <a:t>We get around this by introducing another property: </a:t>
            </a:r>
          </a:p>
          <a:p>
            <a:endParaRPr lang="en-US" sz="3200" dirty="0"/>
          </a:p>
          <a:p>
            <a:r>
              <a:rPr lang="en-US" sz="3200" dirty="0"/>
              <a:t>Anti-symmetric: If </a:t>
            </a:r>
            <a:r>
              <a:rPr lang="en-US" sz="3200" dirty="0" err="1"/>
              <a:t>Pxy</a:t>
            </a:r>
            <a:r>
              <a:rPr lang="en-US" sz="3200" dirty="0"/>
              <a:t> and Pyx then x=y</a:t>
            </a:r>
          </a:p>
          <a:p>
            <a:endParaRPr lang="en-US" sz="3200" dirty="0"/>
          </a:p>
          <a:p>
            <a:r>
              <a:rPr lang="en-US" sz="3200" dirty="0"/>
              <a:t>This is consistent with reflexivity</a:t>
            </a:r>
          </a:p>
          <a:p>
            <a:endParaRPr lang="en-US" sz="3200" dirty="0"/>
          </a:p>
          <a:p>
            <a:pPr lvl="1"/>
            <a:endParaRPr lang="en-US" sz="32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4390162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Contained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solidFill>
                  <a:schemeClr val="accent6"/>
                </a:solidFill>
              </a:rPr>
              <a:t>Leibniz’s Law: If x=y then any property x has, y has</a:t>
            </a:r>
          </a:p>
          <a:p>
            <a:endParaRPr lang="en-US" sz="3200" dirty="0"/>
          </a:p>
          <a:p>
            <a:r>
              <a:rPr lang="en-US" sz="3200" dirty="0"/>
              <a:t>This applies to properties of relations…</a:t>
            </a:r>
          </a:p>
          <a:p>
            <a:endParaRPr lang="en-US" sz="3200" dirty="0"/>
          </a:p>
          <a:p>
            <a:r>
              <a:rPr lang="en-US" sz="3200" dirty="0"/>
              <a:t>We’ve said </a:t>
            </a:r>
            <a:r>
              <a:rPr lang="en-US" sz="3200" i="1" dirty="0"/>
              <a:t>is part of </a:t>
            </a:r>
            <a:r>
              <a:rPr lang="en-US" sz="3200" dirty="0"/>
              <a:t>is reflexive, antisymmetric, and transitive </a:t>
            </a:r>
          </a:p>
          <a:p>
            <a:endParaRPr lang="en-US" sz="3200" dirty="0"/>
          </a:p>
          <a:p>
            <a:r>
              <a:rPr lang="en-US" sz="3200" dirty="0"/>
              <a:t>Is the relation </a:t>
            </a:r>
            <a:r>
              <a:rPr lang="en-US" sz="3200" i="1" dirty="0"/>
              <a:t>is contained in</a:t>
            </a:r>
            <a:r>
              <a:rPr lang="en-US" sz="3200" dirty="0"/>
              <a:t> the same relation as </a:t>
            </a:r>
            <a:r>
              <a:rPr lang="en-US" sz="3200" i="1" dirty="0"/>
              <a:t>is part of</a:t>
            </a:r>
            <a:r>
              <a:rPr lang="en-US" sz="3200" dirty="0"/>
              <a:t>? </a:t>
            </a:r>
          </a:p>
          <a:p>
            <a:endParaRPr lang="en-US" sz="3200" dirty="0"/>
          </a:p>
          <a:p>
            <a:pPr lvl="1"/>
            <a:endParaRPr lang="en-US" sz="32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5099905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Contained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solidFill>
                  <a:schemeClr val="accent6"/>
                </a:solidFill>
              </a:rPr>
              <a:t>Leibniz’s Law: If x=y then any property x has, y has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Consider whether </a:t>
            </a:r>
            <a:r>
              <a:rPr lang="en-US" sz="3200" i="1" dirty="0"/>
              <a:t>is contained in</a:t>
            </a:r>
            <a:r>
              <a:rPr lang="en-US" sz="3200" dirty="0"/>
              <a:t> is transitive…antisymmetric…reflexive…</a:t>
            </a:r>
          </a:p>
          <a:p>
            <a:endParaRPr lang="en-US" sz="3200" dirty="0"/>
          </a:p>
          <a:p>
            <a:pPr lvl="1"/>
            <a:endParaRPr lang="en-US" sz="32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3170389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Contained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solidFill>
                  <a:schemeClr val="accent6"/>
                </a:solidFill>
              </a:rPr>
              <a:t>Leibniz’s Law: If x=y then any property x has, y has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Consider whether </a:t>
            </a:r>
            <a:r>
              <a:rPr lang="en-US" sz="3200" i="1" dirty="0"/>
              <a:t>is contained in</a:t>
            </a:r>
            <a:r>
              <a:rPr lang="en-US" sz="3200" dirty="0"/>
              <a:t> is transitive…antisymmetric…</a:t>
            </a:r>
            <a:r>
              <a:rPr lang="en-US" sz="3200" dirty="0">
                <a:solidFill>
                  <a:srgbClr val="FF0000"/>
                </a:solidFill>
              </a:rPr>
              <a:t>reflexive</a:t>
            </a:r>
            <a:r>
              <a:rPr lang="en-US" sz="3200" dirty="0"/>
              <a:t>…</a:t>
            </a:r>
          </a:p>
          <a:p>
            <a:endParaRPr lang="en-US" sz="3200" dirty="0"/>
          </a:p>
          <a:p>
            <a:pPr lvl="1"/>
            <a:endParaRPr lang="en-US" sz="32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7065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52283-BC20-AA38-4FEA-3A36FE58C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Protege Ontology Editor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8391B-8697-8D2A-67BD-DD4967D8C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03775"/>
          </a:xfrm>
        </p:spPr>
        <p:txBody>
          <a:bodyPr>
            <a:normAutofit/>
          </a:bodyPr>
          <a:lstStyle/>
          <a:p>
            <a:r>
              <a:rPr lang="en-US" sz="2800"/>
              <a:t>Using Protege, we can </a:t>
            </a:r>
            <a:r>
              <a:rPr lang="en-US" sz="2800" b="1">
                <a:solidFill>
                  <a:schemeClr val="accent6"/>
                </a:solidFill>
              </a:rPr>
              <a:t>represent</a:t>
            </a:r>
            <a:br>
              <a:rPr lang="en-US" sz="2800" b="1">
                <a:solidFill>
                  <a:schemeClr val="accent6"/>
                </a:solidFill>
              </a:rPr>
            </a:br>
            <a:r>
              <a:rPr lang="en-US" sz="2800" b="1">
                <a:solidFill>
                  <a:schemeClr val="accent6"/>
                </a:solidFill>
              </a:rPr>
              <a:t>that John ate beef, oysters, etc. </a:t>
            </a:r>
            <a:br>
              <a:rPr lang="en-US" sz="2800" b="1">
                <a:solidFill>
                  <a:schemeClr val="accent6"/>
                </a:solidFill>
              </a:rPr>
            </a:br>
            <a:r>
              <a:rPr lang="en-US" sz="2800" b="1">
                <a:solidFill>
                  <a:schemeClr val="accent6"/>
                </a:solidFill>
              </a:rPr>
              <a:t>and was consequently sick </a:t>
            </a:r>
          </a:p>
          <a:p>
            <a:endParaRPr lang="en-US" sz="2800"/>
          </a:p>
          <a:p>
            <a:r>
              <a:rPr lang="en-US" sz="2800"/>
              <a:t>Similarly, we can represent that</a:t>
            </a:r>
            <a:br>
              <a:rPr lang="en-US" sz="2800"/>
            </a:br>
            <a:r>
              <a:rPr lang="en-US" sz="2800"/>
              <a:t>Sally ate oysters and cake, but </a:t>
            </a:r>
            <a:br>
              <a:rPr lang="en-US" sz="2800"/>
            </a:br>
            <a:r>
              <a:rPr lang="en-US" sz="2800"/>
              <a:t>neither beef nor salad, and </a:t>
            </a:r>
            <a:br>
              <a:rPr lang="en-US" sz="2800"/>
            </a:br>
            <a:r>
              <a:rPr lang="en-US" sz="2800"/>
              <a:t>yet was also sick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 descr="A close-up of a computer keyboard&#10;&#10;Description automatically generated">
            <a:extLst>
              <a:ext uri="{FF2B5EF4-FFF2-40B4-BE49-F238E27FC236}">
                <a16:creationId xmlns:a16="http://schemas.microsoft.com/office/drawing/2014/main" id="{61CA2932-BB4A-6D86-82AB-0C704E7E1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338" y="1954111"/>
            <a:ext cx="6013557" cy="29497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CF78AB-3145-0F0F-AC94-AF63BE1A79D9}"/>
              </a:ext>
            </a:extLst>
          </p:cNvPr>
          <p:cNvSpPr txBox="1"/>
          <p:nvPr/>
        </p:nvSpPr>
        <p:spPr>
          <a:xfrm>
            <a:off x="6394138" y="5038824"/>
            <a:ext cx="50719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  <a:hlinkClick r:id="rId3"/>
              </a:rPr>
              <a:t>https://protege.stanford.edu/</a:t>
            </a:r>
            <a:r>
              <a:rPr kumimoji="0" lang="en-US" sz="2800" b="1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1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02689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6570-26D9-4B86-9002-7702AF301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Contained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A0A-D080-4DAF-AC10-7012C7B0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solidFill>
                  <a:schemeClr val="accent6"/>
                </a:solidFill>
              </a:rPr>
              <a:t>Leibniz’s Law: If x=y then any property x has, y has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Consider whether </a:t>
            </a:r>
            <a:r>
              <a:rPr lang="en-US" sz="3200" i="1" dirty="0"/>
              <a:t>is contained in</a:t>
            </a:r>
            <a:r>
              <a:rPr lang="en-US" sz="3200" dirty="0"/>
              <a:t> is transitive…antisymmetric…</a:t>
            </a:r>
            <a:r>
              <a:rPr lang="en-US" sz="3200" dirty="0">
                <a:solidFill>
                  <a:srgbClr val="FF0000"/>
                </a:solidFill>
              </a:rPr>
              <a:t>reflexive</a:t>
            </a:r>
            <a:r>
              <a:rPr lang="en-US" sz="3200" dirty="0"/>
              <a:t>…</a:t>
            </a:r>
          </a:p>
          <a:p>
            <a:endParaRPr lang="en-US" sz="3200" dirty="0"/>
          </a:p>
          <a:p>
            <a:r>
              <a:rPr lang="en-US" sz="3200" dirty="0"/>
              <a:t>It is </a:t>
            </a:r>
            <a:r>
              <a:rPr lang="en-US" sz="3200" i="1" dirty="0"/>
              <a:t>not</a:t>
            </a:r>
            <a:r>
              <a:rPr lang="en-US" sz="3200" dirty="0"/>
              <a:t> reflexive…and that’s enough to show </a:t>
            </a:r>
            <a:r>
              <a:rPr lang="en-US" sz="3200" i="1" dirty="0"/>
              <a:t>is contained in</a:t>
            </a:r>
            <a:r>
              <a:rPr lang="en-US" sz="3200" dirty="0"/>
              <a:t> is not the same relation as </a:t>
            </a:r>
            <a:r>
              <a:rPr lang="en-US" sz="3200" i="1" dirty="0"/>
              <a:t>is part of</a:t>
            </a:r>
            <a:r>
              <a:rPr lang="en-US" sz="3200" dirty="0"/>
              <a:t> </a:t>
            </a:r>
          </a:p>
          <a:p>
            <a:endParaRPr lang="en-US" sz="3200" dirty="0"/>
          </a:p>
          <a:p>
            <a:pPr lvl="1"/>
            <a:endParaRPr lang="en-US" sz="32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0150826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760-45B0-412B-AEA7-85587C7F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Attitudes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E45F-D6DA-4EEB-8316-0555F1FCB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goes for relations goes for attitudes</a:t>
            </a:r>
          </a:p>
          <a:p>
            <a:endParaRPr lang="en-US" sz="3200" dirty="0"/>
          </a:p>
          <a:p>
            <a:r>
              <a:rPr lang="en-US" sz="3200" dirty="0"/>
              <a:t>By “attitude” I mean something like </a:t>
            </a:r>
            <a:r>
              <a:rPr lang="en-US" sz="3200" i="1" dirty="0"/>
              <a:t>belief</a:t>
            </a:r>
            <a:r>
              <a:rPr lang="en-US" sz="3200" dirty="0"/>
              <a:t>, </a:t>
            </a:r>
            <a:r>
              <a:rPr lang="en-US" sz="3200" i="1" dirty="0"/>
              <a:t>knows</a:t>
            </a:r>
            <a:r>
              <a:rPr lang="en-US" sz="3200" dirty="0"/>
              <a:t>, </a:t>
            </a:r>
            <a:r>
              <a:rPr lang="en-US" sz="3200" i="1" dirty="0"/>
              <a:t>wishes</a:t>
            </a:r>
            <a:r>
              <a:rPr lang="en-US" sz="3200" dirty="0"/>
              <a:t>, </a:t>
            </a:r>
            <a:r>
              <a:rPr lang="en-US" sz="3200" i="1" dirty="0"/>
              <a:t>desires</a:t>
            </a:r>
          </a:p>
          <a:p>
            <a:endParaRPr lang="en-US" sz="3200" i="1" dirty="0"/>
          </a:p>
          <a:p>
            <a:r>
              <a:rPr lang="en-US" sz="3200" dirty="0"/>
              <a:t>In other words, </a:t>
            </a:r>
            <a:r>
              <a:rPr lang="en-US" sz="3200" i="1" dirty="0"/>
              <a:t>cognitive</a:t>
            </a:r>
            <a:r>
              <a:rPr lang="en-US" sz="3200" dirty="0"/>
              <a:t> attitudes between an individual and some content, e.g. “A cheesecake”, “The Torah by heart”, “To be a millionaire”, “To get a job”</a:t>
            </a:r>
          </a:p>
        </p:txBody>
      </p:sp>
    </p:spTree>
    <p:extLst>
      <p:ext uri="{BB962C8B-B14F-4D97-AF65-F5344CB8AC3E}">
        <p14:creationId xmlns:p14="http://schemas.microsoft.com/office/powerpoint/2010/main" val="234037856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760-45B0-412B-AEA7-85587C7F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Attitudes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E45F-D6DA-4EEB-8316-0555F1FCB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Attitudes bear properties too…</a:t>
            </a:r>
          </a:p>
          <a:p>
            <a:endParaRPr lang="en-US" sz="3200" dirty="0"/>
          </a:p>
          <a:p>
            <a:r>
              <a:rPr lang="en-US" sz="3200" dirty="0"/>
              <a:t>If John </a:t>
            </a:r>
            <a:r>
              <a:rPr lang="en-US" sz="3200" i="1" dirty="0"/>
              <a:t>knows</a:t>
            </a:r>
            <a:r>
              <a:rPr lang="en-US" sz="3200" dirty="0"/>
              <a:t> viruses are obligate parasites</a:t>
            </a:r>
          </a:p>
          <a:p>
            <a:endParaRPr lang="en-US" sz="3200" dirty="0"/>
          </a:p>
          <a:p>
            <a:r>
              <a:rPr lang="en-US" sz="3200" dirty="0"/>
              <a:t>Then John </a:t>
            </a:r>
            <a:r>
              <a:rPr lang="en-US" sz="3200" i="1" dirty="0"/>
              <a:t>believes </a:t>
            </a:r>
            <a:r>
              <a:rPr lang="en-US" sz="3200" dirty="0"/>
              <a:t>viruses are obligate parasites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sz="3200" b="1" dirty="0">
                <a:solidFill>
                  <a:schemeClr val="accent6"/>
                </a:solidFill>
              </a:rPr>
              <a:t>RATIONAL: If S </a:t>
            </a:r>
            <a:r>
              <a:rPr lang="en-US" sz="3200" b="1" i="1" dirty="0">
                <a:solidFill>
                  <a:schemeClr val="accent6"/>
                </a:solidFill>
              </a:rPr>
              <a:t>knows</a:t>
            </a:r>
            <a:r>
              <a:rPr lang="en-US" sz="3200" b="1" dirty="0">
                <a:solidFill>
                  <a:schemeClr val="accent6"/>
                </a:solidFill>
              </a:rPr>
              <a:t> P then S </a:t>
            </a:r>
            <a:r>
              <a:rPr lang="en-US" sz="3200" b="1" i="1" dirty="0">
                <a:solidFill>
                  <a:schemeClr val="accent6"/>
                </a:solidFill>
              </a:rPr>
              <a:t>believes P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2826624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760-45B0-412B-AEA7-85587C7F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Attitudes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E45F-D6DA-4EEB-8316-0555F1FCB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If John </a:t>
            </a:r>
            <a:r>
              <a:rPr lang="en-US" sz="3200" i="1" dirty="0"/>
              <a:t>wishes</a:t>
            </a:r>
            <a:r>
              <a:rPr lang="en-US" sz="3200" dirty="0"/>
              <a:t> viruses to be obligate parasites</a:t>
            </a:r>
          </a:p>
          <a:p>
            <a:endParaRPr lang="en-US" sz="3200" dirty="0"/>
          </a:p>
          <a:p>
            <a:r>
              <a:rPr lang="en-US" sz="3200" dirty="0"/>
              <a:t>Then John </a:t>
            </a:r>
            <a:r>
              <a:rPr lang="en-US" sz="3200" i="1" dirty="0"/>
              <a:t>desires </a:t>
            </a:r>
            <a:r>
              <a:rPr lang="en-US" sz="3200" dirty="0"/>
              <a:t>viruses to be obligate parasites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b="1" dirty="0">
                <a:solidFill>
                  <a:schemeClr val="accent6"/>
                </a:solidFill>
              </a:rPr>
              <a:t>CONATIVE: If S </a:t>
            </a:r>
            <a:r>
              <a:rPr lang="en-US" sz="3200" b="1" i="1" dirty="0">
                <a:solidFill>
                  <a:schemeClr val="accent6"/>
                </a:solidFill>
              </a:rPr>
              <a:t>wishes </a:t>
            </a:r>
            <a:r>
              <a:rPr lang="en-US" sz="3200" b="1" dirty="0">
                <a:solidFill>
                  <a:schemeClr val="accent6"/>
                </a:solidFill>
              </a:rPr>
              <a:t>P then S </a:t>
            </a:r>
            <a:r>
              <a:rPr lang="en-US" sz="3200" b="1" i="1" dirty="0">
                <a:solidFill>
                  <a:schemeClr val="accent6"/>
                </a:solidFill>
              </a:rPr>
              <a:t>desires </a:t>
            </a:r>
            <a:r>
              <a:rPr lang="en-US" sz="3200" b="1" dirty="0">
                <a:solidFill>
                  <a:schemeClr val="accent6"/>
                </a:solidFill>
              </a:rPr>
              <a:t>P</a:t>
            </a:r>
            <a:endParaRPr lang="en-US" sz="3200" b="1" i="1" dirty="0">
              <a:solidFill>
                <a:schemeClr val="accent6"/>
              </a:solidFill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6547804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760-45B0-412B-AEA7-85587C7F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Attitudes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E45F-D6DA-4EEB-8316-0555F1FCB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Can John imagine a round square?</a:t>
            </a:r>
          </a:p>
          <a:p>
            <a:endParaRPr lang="en-US" sz="3200" dirty="0"/>
          </a:p>
          <a:p>
            <a:r>
              <a:rPr lang="en-US" sz="3200" dirty="0"/>
              <a:t>No. 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sz="3200" b="1" dirty="0">
                <a:solidFill>
                  <a:schemeClr val="accent6"/>
                </a:solidFill>
              </a:rPr>
              <a:t>CONTRADICTION: If “P” is a contradiction, then it is not the case that S can </a:t>
            </a:r>
            <a:r>
              <a:rPr lang="en-US" sz="3200" b="1" i="1" dirty="0">
                <a:solidFill>
                  <a:schemeClr val="accent6"/>
                </a:solidFill>
              </a:rPr>
              <a:t>imagine </a:t>
            </a:r>
            <a:r>
              <a:rPr lang="en-US" sz="3200" b="1" dirty="0">
                <a:solidFill>
                  <a:schemeClr val="accent6"/>
                </a:solidFill>
              </a:rPr>
              <a:t>P</a:t>
            </a:r>
            <a:endParaRPr lang="en-US" sz="3200" b="1" i="1" dirty="0">
              <a:solidFill>
                <a:schemeClr val="accent6"/>
              </a:solidFill>
            </a:endParaRP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0988685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760-45B0-412B-AEA7-85587C7F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Attitudes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E45F-D6DA-4EEB-8316-0555F1FCB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Can John know there is a round square?</a:t>
            </a:r>
          </a:p>
          <a:p>
            <a:endParaRPr lang="en-US" sz="3200" dirty="0"/>
          </a:p>
          <a:p>
            <a:r>
              <a:rPr lang="en-US" sz="3200" dirty="0"/>
              <a:t>No. 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sz="3200" b="1" dirty="0">
                <a:solidFill>
                  <a:schemeClr val="accent6"/>
                </a:solidFill>
              </a:rPr>
              <a:t>CONTRADICTION: If “P” is a contradiction, then it is not the case that S can </a:t>
            </a:r>
            <a:r>
              <a:rPr lang="en-US" sz="3200" b="1" i="1" dirty="0">
                <a:solidFill>
                  <a:schemeClr val="accent6"/>
                </a:solidFill>
              </a:rPr>
              <a:t>know </a:t>
            </a:r>
            <a:r>
              <a:rPr lang="en-US" sz="3200" b="1" dirty="0">
                <a:solidFill>
                  <a:schemeClr val="accent6"/>
                </a:solidFill>
              </a:rPr>
              <a:t>P</a:t>
            </a:r>
            <a:endParaRPr lang="en-US" sz="3200" b="1" i="1" dirty="0">
              <a:solidFill>
                <a:schemeClr val="accent6"/>
              </a:solidFill>
            </a:endParaRP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6665698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760-45B0-412B-AEA7-85587C7F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Attitudes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E45F-D6DA-4EEB-8316-0555F1FCB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But John could </a:t>
            </a:r>
            <a:r>
              <a:rPr lang="en-US" sz="3200" i="1" dirty="0"/>
              <a:t>suppose</a:t>
            </a:r>
            <a:r>
              <a:rPr lang="en-US" sz="3200" dirty="0"/>
              <a:t> there is a round square</a:t>
            </a:r>
          </a:p>
          <a:p>
            <a:endParaRPr lang="en-US" sz="3200" dirty="0"/>
          </a:p>
          <a:p>
            <a:r>
              <a:rPr lang="en-US" sz="3200" dirty="0"/>
              <a:t>And John could </a:t>
            </a:r>
            <a:r>
              <a:rPr lang="en-US" sz="3200" i="1" dirty="0"/>
              <a:t>wish</a:t>
            </a:r>
            <a:r>
              <a:rPr lang="en-US" sz="3200" dirty="0"/>
              <a:t> there is a round square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Neither of these attitudes satisfy CONTRADICTION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9057992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760-45B0-412B-AEA7-85587C7F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Attitudes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E45F-D6DA-4EEB-8316-0555F1FCB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If John </a:t>
            </a:r>
            <a:r>
              <a:rPr lang="en-US" sz="3200" i="1" dirty="0"/>
              <a:t>imagines </a:t>
            </a:r>
            <a:r>
              <a:rPr lang="en-US" sz="3200" dirty="0"/>
              <a:t>that John </a:t>
            </a:r>
            <a:r>
              <a:rPr lang="en-US" sz="3200" i="1" dirty="0"/>
              <a:t>imagines </a:t>
            </a:r>
            <a:r>
              <a:rPr lang="en-US" sz="3200" dirty="0"/>
              <a:t>the sky is green, then John </a:t>
            </a:r>
            <a:r>
              <a:rPr lang="en-US" sz="3200" i="1" dirty="0"/>
              <a:t>imagines</a:t>
            </a:r>
            <a:r>
              <a:rPr lang="en-US" sz="3200" dirty="0"/>
              <a:t> the sky is green</a:t>
            </a:r>
          </a:p>
          <a:p>
            <a:endParaRPr lang="en-US" sz="3200" dirty="0"/>
          </a:p>
          <a:p>
            <a:r>
              <a:rPr lang="en-US" sz="3200" dirty="0"/>
              <a:t>If John </a:t>
            </a:r>
            <a:r>
              <a:rPr lang="en-US" sz="3200" i="1" dirty="0"/>
              <a:t>wants </a:t>
            </a:r>
            <a:r>
              <a:rPr lang="en-US" sz="3200" dirty="0"/>
              <a:t>to </a:t>
            </a:r>
            <a:r>
              <a:rPr lang="en-US" sz="3200" i="1" dirty="0"/>
              <a:t>want </a:t>
            </a:r>
            <a:r>
              <a:rPr lang="en-US" sz="3200" dirty="0"/>
              <a:t>to obey the law, it doesn’t follow that John </a:t>
            </a:r>
            <a:r>
              <a:rPr lang="en-US" sz="3200" i="1" dirty="0"/>
              <a:t>wants</a:t>
            </a:r>
            <a:r>
              <a:rPr lang="en-US" sz="3200" dirty="0"/>
              <a:t> to obey the law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sz="3200" b="1" dirty="0">
                <a:solidFill>
                  <a:schemeClr val="accent6"/>
                </a:solidFill>
              </a:rPr>
              <a:t>COLLAPSE: If S </a:t>
            </a:r>
            <a:r>
              <a:rPr lang="en-US" sz="3200" b="1" i="1" dirty="0">
                <a:solidFill>
                  <a:schemeClr val="accent6"/>
                </a:solidFill>
              </a:rPr>
              <a:t>imagines</a:t>
            </a:r>
            <a:r>
              <a:rPr lang="en-US" sz="3200" b="1" dirty="0">
                <a:solidFill>
                  <a:schemeClr val="accent6"/>
                </a:solidFill>
              </a:rPr>
              <a:t> that S </a:t>
            </a:r>
            <a:r>
              <a:rPr lang="en-US" sz="3200" b="1" i="1" dirty="0">
                <a:solidFill>
                  <a:schemeClr val="accent6"/>
                </a:solidFill>
              </a:rPr>
              <a:t>imagines </a:t>
            </a:r>
            <a:r>
              <a:rPr lang="en-US" sz="3200" b="1" dirty="0">
                <a:solidFill>
                  <a:schemeClr val="accent6"/>
                </a:solidFill>
              </a:rPr>
              <a:t>P, then S </a:t>
            </a:r>
            <a:r>
              <a:rPr lang="en-US" sz="3200" b="1" i="1" dirty="0">
                <a:solidFill>
                  <a:schemeClr val="accent6"/>
                </a:solidFill>
              </a:rPr>
              <a:t>imagines P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8143887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760-45B0-412B-AEA7-85587C7F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Attitudes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E45F-D6DA-4EEB-8316-0555F1FCB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If John </a:t>
            </a:r>
            <a:r>
              <a:rPr lang="en-US" sz="3200" i="1" dirty="0"/>
              <a:t>imagines </a:t>
            </a:r>
            <a:r>
              <a:rPr lang="en-US" sz="3200" dirty="0"/>
              <a:t>that John </a:t>
            </a:r>
            <a:r>
              <a:rPr lang="en-US" sz="3200" i="1" dirty="0"/>
              <a:t>imagines </a:t>
            </a:r>
            <a:r>
              <a:rPr lang="en-US" sz="3200" dirty="0"/>
              <a:t>the sky is green, then John </a:t>
            </a:r>
            <a:r>
              <a:rPr lang="en-US" sz="3200" i="1" dirty="0"/>
              <a:t>imagines</a:t>
            </a:r>
            <a:r>
              <a:rPr lang="en-US" sz="3200" dirty="0"/>
              <a:t> the sky is green</a:t>
            </a:r>
          </a:p>
          <a:p>
            <a:endParaRPr lang="en-US" sz="3200" dirty="0"/>
          </a:p>
          <a:p>
            <a:r>
              <a:rPr lang="en-US" sz="3200" dirty="0"/>
              <a:t>If John </a:t>
            </a:r>
            <a:r>
              <a:rPr lang="en-US" sz="3200" i="1" dirty="0"/>
              <a:t>wants </a:t>
            </a:r>
            <a:r>
              <a:rPr lang="en-US" sz="3200" dirty="0"/>
              <a:t>to </a:t>
            </a:r>
            <a:r>
              <a:rPr lang="en-US" sz="3200" i="1" dirty="0"/>
              <a:t>want </a:t>
            </a:r>
            <a:r>
              <a:rPr lang="en-US" sz="3200" dirty="0"/>
              <a:t>to obey the law, it doesn’t follow that John </a:t>
            </a:r>
            <a:r>
              <a:rPr lang="en-US" sz="3200" i="1" dirty="0"/>
              <a:t>wants</a:t>
            </a:r>
            <a:r>
              <a:rPr lang="en-US" sz="3200" dirty="0"/>
              <a:t> to obey the law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sz="3200" b="1" dirty="0">
                <a:solidFill>
                  <a:schemeClr val="accent6"/>
                </a:solidFill>
              </a:rPr>
              <a:t>COLLAPSE: If S wants that S wants P, then S wants P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4093453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8760-45B0-412B-AEA7-85587C7F1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Attitudes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E45F-D6DA-4EEB-8316-0555F1FCB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It doesn’t make sense to say: </a:t>
            </a:r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“I </a:t>
            </a:r>
            <a:r>
              <a:rPr lang="en-US" sz="3200" i="1" dirty="0"/>
              <a:t>know </a:t>
            </a:r>
            <a:r>
              <a:rPr lang="en-US" sz="3200" dirty="0"/>
              <a:t>it’s raining and I don’t believe it”</a:t>
            </a:r>
          </a:p>
          <a:p>
            <a:pPr marL="0" indent="0" algn="ctr">
              <a:buNone/>
            </a:pPr>
            <a:endParaRPr lang="en-US" sz="3200" dirty="0"/>
          </a:p>
          <a:p>
            <a:r>
              <a:rPr lang="en-US" sz="3200" dirty="0"/>
              <a:t>This is just belief and knowledge being logically connected</a:t>
            </a:r>
          </a:p>
          <a:p>
            <a:endParaRPr lang="en-US" sz="3200" i="1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5313752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3487</Words>
  <Application>Microsoft Macintosh PowerPoint</Application>
  <PresentationFormat>Widescreen</PresentationFormat>
  <Paragraphs>990</Paragraphs>
  <Slides>102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102</vt:i4>
      </vt:variant>
    </vt:vector>
  </HeadingPairs>
  <TitlesOfParts>
    <vt:vector size="109" baseType="lpstr">
      <vt:lpstr>Aptos</vt:lpstr>
      <vt:lpstr>Arial</vt:lpstr>
      <vt:lpstr>Calibri</vt:lpstr>
      <vt:lpstr>Garamond</vt:lpstr>
      <vt:lpstr>Wingdings</vt:lpstr>
      <vt:lpstr>1_Office Theme</vt:lpstr>
      <vt:lpstr>2_Office Theme</vt:lpstr>
      <vt:lpstr>Ontology-Based Investigation Tactics</vt:lpstr>
      <vt:lpstr>Outline</vt:lpstr>
      <vt:lpstr>Outline</vt:lpstr>
      <vt:lpstr>Agreement</vt:lpstr>
      <vt:lpstr>Agreement</vt:lpstr>
      <vt:lpstr>Illustrative Example</vt:lpstr>
      <vt:lpstr>Illustrative Example</vt:lpstr>
      <vt:lpstr>Illustrative Example</vt:lpstr>
      <vt:lpstr>Protege Ontology Editor </vt:lpstr>
      <vt:lpstr>Illustrative Example</vt:lpstr>
      <vt:lpstr>Protege </vt:lpstr>
      <vt:lpstr>Protege </vt:lpstr>
      <vt:lpstr>Protege </vt:lpstr>
      <vt:lpstr>Protege </vt:lpstr>
      <vt:lpstr>Protege </vt:lpstr>
      <vt:lpstr>Protege </vt:lpstr>
      <vt:lpstr>PowerPoint Presentation</vt:lpstr>
      <vt:lpstr>PowerPoint Presentation</vt:lpstr>
      <vt:lpstr>Protege Ontology Editor </vt:lpstr>
      <vt:lpstr>Illustrative Example</vt:lpstr>
      <vt:lpstr>PowerPoint Presentation</vt:lpstr>
      <vt:lpstr>Protege Ontology Editor </vt:lpstr>
      <vt:lpstr>PowerPoint Presentation</vt:lpstr>
      <vt:lpstr>SWRL </vt:lpstr>
      <vt:lpstr>PowerPoint Presentation</vt:lpstr>
      <vt:lpstr>PowerPoint Presentation</vt:lpstr>
      <vt:lpstr>PowerPoint Presentation</vt:lpstr>
      <vt:lpstr>PowerPoint Presentation</vt:lpstr>
      <vt:lpstr>Illustrative Example</vt:lpstr>
      <vt:lpstr>Group Exercise</vt:lpstr>
      <vt:lpstr>Difference</vt:lpstr>
      <vt:lpstr>Difference</vt:lpstr>
      <vt:lpstr>Illustrative Example</vt:lpstr>
      <vt:lpstr>Illustrative Example</vt:lpstr>
      <vt:lpstr>Group Exercise</vt:lpstr>
      <vt:lpstr>Agreement and Difference</vt:lpstr>
      <vt:lpstr>Agreement and Difference</vt:lpstr>
      <vt:lpstr>Illustrative Example</vt:lpstr>
      <vt:lpstr>Illustrative Example</vt:lpstr>
      <vt:lpstr>Illustrative Example</vt:lpstr>
      <vt:lpstr>Illustrative Example</vt:lpstr>
      <vt:lpstr>Illustrative Example</vt:lpstr>
      <vt:lpstr>Illustrative Example</vt:lpstr>
      <vt:lpstr>Group Exercise</vt:lpstr>
      <vt:lpstr>Concomitant Variations</vt:lpstr>
      <vt:lpstr>Concomitant Variations</vt:lpstr>
      <vt:lpstr>Illustrative Example</vt:lpstr>
      <vt:lpstr>Illustrative Example</vt:lpstr>
      <vt:lpstr>Illustrative Example</vt:lpstr>
      <vt:lpstr>Group Exercise</vt:lpstr>
      <vt:lpstr>Outline</vt:lpstr>
      <vt:lpstr>Descriptions</vt:lpstr>
      <vt:lpstr>Descriptions</vt:lpstr>
      <vt:lpstr>Descriptions</vt:lpstr>
      <vt:lpstr>Descriptions</vt:lpstr>
      <vt:lpstr>Descriptions</vt:lpstr>
      <vt:lpstr>Descriptions</vt:lpstr>
      <vt:lpstr>Descriptions</vt:lpstr>
      <vt:lpstr>Entailments</vt:lpstr>
      <vt:lpstr>Entailments</vt:lpstr>
      <vt:lpstr>Relations</vt:lpstr>
      <vt:lpstr>Relations</vt:lpstr>
      <vt:lpstr>Relations</vt:lpstr>
      <vt:lpstr>Relations</vt:lpstr>
      <vt:lpstr>Relations</vt:lpstr>
      <vt:lpstr>Relations</vt:lpstr>
      <vt:lpstr>Relations</vt:lpstr>
      <vt:lpstr>Relations</vt:lpstr>
      <vt:lpstr>Relations</vt:lpstr>
      <vt:lpstr>Relations</vt:lpstr>
      <vt:lpstr>Relations</vt:lpstr>
      <vt:lpstr>Reflexivity</vt:lpstr>
      <vt:lpstr>Symmetry</vt:lpstr>
      <vt:lpstr>Symmetry</vt:lpstr>
      <vt:lpstr>Transitive</vt:lpstr>
      <vt:lpstr>Transitive</vt:lpstr>
      <vt:lpstr>Equivalence Relation</vt:lpstr>
      <vt:lpstr>Parthood</vt:lpstr>
      <vt:lpstr>Parthood</vt:lpstr>
      <vt:lpstr>Parthood</vt:lpstr>
      <vt:lpstr>Parthood</vt:lpstr>
      <vt:lpstr>Parthood</vt:lpstr>
      <vt:lpstr>Parthood</vt:lpstr>
      <vt:lpstr>Parthood</vt:lpstr>
      <vt:lpstr>Parthood</vt:lpstr>
      <vt:lpstr>Parthood</vt:lpstr>
      <vt:lpstr>Contained In</vt:lpstr>
      <vt:lpstr>Contained In</vt:lpstr>
      <vt:lpstr>Contained In</vt:lpstr>
      <vt:lpstr>Contained In</vt:lpstr>
      <vt:lpstr>Properties of Attitudes</vt:lpstr>
      <vt:lpstr>Properties of Attitudes</vt:lpstr>
      <vt:lpstr>Properties of Attitudes</vt:lpstr>
      <vt:lpstr>Properties of Attitudes</vt:lpstr>
      <vt:lpstr>Properties of Attitudes</vt:lpstr>
      <vt:lpstr>Properties of Attitudes</vt:lpstr>
      <vt:lpstr>Properties of Attitudes</vt:lpstr>
      <vt:lpstr>Properties of Attitudes</vt:lpstr>
      <vt:lpstr>Properties of Attitudes</vt:lpstr>
      <vt:lpstr>Properties of Attitudes</vt:lpstr>
      <vt:lpstr>Properties of Attitudes</vt:lpstr>
      <vt:lpstr>Group 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Beverley</dc:creator>
  <cp:lastModifiedBy>John Beverley</cp:lastModifiedBy>
  <cp:revision>1</cp:revision>
  <dcterms:created xsi:type="dcterms:W3CDTF">2024-06-07T13:06:37Z</dcterms:created>
  <dcterms:modified xsi:type="dcterms:W3CDTF">2024-06-07T13:10:35Z</dcterms:modified>
</cp:coreProperties>
</file>

<file path=docProps/thumbnail.jpeg>
</file>